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0"/>
  </p:notesMasterIdLst>
  <p:sldIdLst>
    <p:sldId id="341" r:id="rId2"/>
    <p:sldId id="342" r:id="rId3"/>
    <p:sldId id="344" r:id="rId4"/>
    <p:sldId id="345" r:id="rId5"/>
    <p:sldId id="346" r:id="rId6"/>
    <p:sldId id="347" r:id="rId7"/>
    <p:sldId id="349" r:id="rId8"/>
    <p:sldId id="348" r:id="rId9"/>
    <p:sldId id="350" r:id="rId10"/>
    <p:sldId id="343" r:id="rId11"/>
    <p:sldId id="351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31" r:id="rId20"/>
    <p:sldId id="336" r:id="rId21"/>
    <p:sldId id="337" r:id="rId22"/>
    <p:sldId id="338" r:id="rId23"/>
    <p:sldId id="301" r:id="rId24"/>
    <p:sldId id="339" r:id="rId25"/>
    <p:sldId id="340" r:id="rId26"/>
    <p:sldId id="297" r:id="rId27"/>
    <p:sldId id="352" r:id="rId28"/>
    <p:sldId id="305" r:id="rId29"/>
    <p:sldId id="306" r:id="rId30"/>
    <p:sldId id="307" r:id="rId31"/>
    <p:sldId id="309" r:id="rId32"/>
    <p:sldId id="325" r:id="rId33"/>
    <p:sldId id="326" r:id="rId34"/>
    <p:sldId id="327" r:id="rId35"/>
    <p:sldId id="328" r:id="rId36"/>
    <p:sldId id="329" r:id="rId37"/>
    <p:sldId id="330" r:id="rId38"/>
    <p:sldId id="35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yland, Andrew (UK - London)" initials="HA(-L" lastIdx="7" clrIdx="0">
    <p:extLst/>
  </p:cmAuthor>
  <p:cmAuthor id="2" name="Teixeira, Alan (UK - London)" initials="TA(-L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434" autoAdjust="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D95E0-F407-4144-BC5B-0C33570CADC1}" type="datetimeFigureOut">
              <a:rPr lang="en-GB" smtClean="0"/>
              <a:t>29/06/2016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B737D-4ED4-4E9D-9128-E57AD1A851B9}" type="slidenum">
              <a:rPr lang="en-GB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62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A8D6-B450-477C-93E0-47526BDFE11C}" type="slidenum">
              <a:rPr lang="en-GB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88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A8D6-B450-477C-93E0-47526BDFE11C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9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A8D6-B450-477C-93E0-47526BDFE11C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34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AA8D6-B450-477C-93E0-47526BDFE11C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0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/>
          <a:lstStyle/>
          <a:p>
            <a:fld id="{B1FEB637-BC42-497E-9119-65CA0380A6E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1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812924"/>
            <a:ext cx="4628956" cy="8424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403" y="4357694"/>
            <a:ext cx="4628561" cy="1143008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rgbClr val="8C8C8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2015 Deloitte LLP. All rights reserved.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5050" y="2663187"/>
            <a:ext cx="4629600" cy="16992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68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239" y="4211955"/>
            <a:ext cx="6396702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7028135" y="4211955"/>
            <a:ext cx="1739627" cy="1725448"/>
          </a:xfrm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US" sz="900" noProof="0" dirty="0"/>
              <a:t>Insert sponsorship mark here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028137" y="6018028"/>
            <a:ext cx="1739626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53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685807"/>
            <a:ext cx="8388000" cy="307777"/>
          </a:xfr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3693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70800" y="1143004"/>
            <a:ext cx="8388000" cy="5196543"/>
          </a:xfrm>
        </p:spPr>
        <p:txBody>
          <a:bodyPr/>
          <a:lstStyle>
            <a:lvl1pPr marL="0" indent="0">
              <a:buNone/>
              <a:defRPr sz="1100"/>
            </a:lvl1pPr>
            <a:lvl2pPr marL="266700" indent="-266700">
              <a:buFont typeface="Arial" pitchFamily="34" charset="0"/>
              <a:buChar char="•"/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313131"/>
                </a:solidFill>
              </a:rPr>
              <a:t>© 2015 Deloitte LLP. All rights reserved.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‹#›</a:t>
            </a:fld>
            <a:endParaRPr 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91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15" y="1812928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© 2015 Deloitte LLP.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91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3411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15" y="1812928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© 2015 Deloitte LLP.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91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7144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Slid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15" y="1812928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en-GB" dirty="0" smtClean="0">
                <a:solidFill>
                  <a:prstClr val="white"/>
                </a:solidFill>
              </a:rPr>
              <a:t>© 2015 Deloitte LLP.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7191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9840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0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/>
            </a:lvl1pPr>
            <a:lvl2pPr marL="266700" indent="-266700">
              <a:buFont typeface="Arial" pitchFamily="34" charset="0"/>
              <a:buChar char="•"/>
              <a:tabLst/>
              <a:defRPr/>
            </a:lvl2pPr>
            <a:lvl3pPr marL="266700" indent="-266700">
              <a:buFont typeface="Arial" pitchFamily="34" charset="0"/>
              <a:buChar char="•"/>
              <a:defRPr i="1"/>
            </a:lvl3pPr>
            <a:lvl4pPr marL="539750" indent="-273050">
              <a:buFont typeface="Arial" pitchFamily="34" charset="0"/>
              <a:buChar char="−"/>
              <a:defRPr i="0"/>
            </a:lvl4pPr>
            <a:lvl5pPr marL="806450" indent="-2667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Frutiger Next Pro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rgbClr val="8C8C8C"/>
                </a:solidFill>
              </a:defRPr>
            </a:lvl1pPr>
          </a:lstStyle>
          <a:p>
            <a:fld id="{95CC1D26-A9BD-4BDE-BDD9-08EDBAE9686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2015 Deloitte LLP. All rights reserved.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420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ne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0000" y="395843"/>
            <a:ext cx="8424000" cy="36933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0" name="Subtitle3"/>
          <p:cNvSpPr>
            <a:spLocks noGrp="1"/>
          </p:cNvSpPr>
          <p:nvPr>
            <p:ph type="body" idx="14"/>
          </p:nvPr>
        </p:nvSpPr>
        <p:spPr>
          <a:xfrm>
            <a:off x="358775" y="765178"/>
            <a:ext cx="8424000" cy="307777"/>
          </a:xfrm>
        </p:spPr>
        <p:txBody>
          <a:bodyPr rtlCol="0">
            <a:sp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US" sz="2000" b="0" kern="1200" dirty="0" smtClean="0">
                <a:solidFill>
                  <a:srgbClr val="92D400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313131"/>
                </a:solidFill>
              </a:rPr>
              <a:t>© 2015 Deloitte LLP. All rights reserved.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5E6B-DD60-4906-8578-61333693191A}" type="slidenum">
              <a:rPr lang="en-US">
                <a:solidFill>
                  <a:srgbClr val="31313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23"/>
          </p:nvPr>
        </p:nvSpPr>
        <p:spPr>
          <a:xfrm>
            <a:off x="361225" y="1268418"/>
            <a:ext cx="8424000" cy="5040311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8691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544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95288" y="5549440"/>
            <a:ext cx="417671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95288" y="5864229"/>
            <a:ext cx="41767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5288" y="6399564"/>
            <a:ext cx="417671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405929"/>
            <a:ext cx="1633731" cy="30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97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408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113" y="295684"/>
            <a:ext cx="8388000" cy="15161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3" y="1809101"/>
            <a:ext cx="8388000" cy="4536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chemeClr val="tx2"/>
                </a:solidFill>
              </a:defRPr>
            </a:lvl1pPr>
          </a:lstStyle>
          <a:p>
            <a:r>
              <a:rPr lang="en-GB" dirty="0" smtClean="0">
                <a:solidFill>
                  <a:srgbClr val="313131"/>
                </a:solidFill>
              </a:rPr>
              <a:t>© 2015 Deloitte LLP. All rights reserved.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6" y="6407835"/>
            <a:ext cx="792088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313131"/>
                </a:solidFill>
              </a:rPr>
              <a:pPr/>
              <a:t>‹#›</a:t>
            </a:fld>
            <a:endParaRPr 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5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273050" algn="l" defTabSz="914400" rtl="0" eaLnBrk="1" latinLnBrk="0" hangingPunct="1">
        <a:spcBef>
          <a:spcPts val="1200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06450" indent="-266700" algn="l" defTabSz="914400" rtl="0" eaLnBrk="1" latinLnBrk="0" hangingPunct="1">
        <a:spcBef>
          <a:spcPts val="1200"/>
        </a:spcBef>
        <a:buFont typeface="Arial" pitchFamily="34" charset="0"/>
        <a:buChar char="−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standards/ifrs/ifrs1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standards/ifrs/ifrs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ublications/global/ifrs-in-focus/2016/ifrs-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ublications/global/ifrs-in-focus/2014/ifrs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plus.com/en/publications/global/ifrs-in-focus/2013/hedg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standards/ifrs/ifrs1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standards/ifrs/ifrs1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ublications/global/ifrs-in-focus/2016/ifrs-15-clarificatio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standards/ifrs/ifrs-1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plus.com/en/standards/ifrs/ifrs-1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plus.com/en/standards/ifrs/ifrs-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splus.com/en/standards/ifrs/ifrs-1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6/01/ias-1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6/01/ias-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6/06/ifrs-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09/ifrs-10-ias-28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as-1-liabiliti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major/cf-ias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05/ifrs-1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major/cf-iasb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as-19-ifric-14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fric-income-taxe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fric-foreign-currency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major/materialit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as-40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annual-improvements-2014-201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projects/narrow-scope/ifrs-9-insurance-effectiv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05/depreci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06/ias-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-gb/projects/iasb-and-ifrs-projects/narrow-scope/ias-27-equity-method-in-separate-financial-statem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12/investment-entiti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09/a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plus.com/en/news/2014/12/di-ias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374" y="692696"/>
            <a:ext cx="5247906" cy="52561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288" y="5549440"/>
            <a:ext cx="5400848" cy="324000"/>
          </a:xfrm>
        </p:spPr>
        <p:txBody>
          <a:bodyPr/>
          <a:lstStyle/>
          <a:p>
            <a:r>
              <a:rPr lang="ru-RU" sz="2500" dirty="0" smtClean="0"/>
              <a:t>Новое в МСФО</a:t>
            </a:r>
            <a:endParaRPr lang="en-GB" sz="25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5288" y="6019699"/>
            <a:ext cx="4392736" cy="505645"/>
          </a:xfrm>
        </p:spPr>
        <p:txBody>
          <a:bodyPr/>
          <a:lstStyle/>
          <a:p>
            <a:r>
              <a:rPr lang="ru-RU" sz="2000" dirty="0" smtClean="0"/>
              <a:t>По состоянию на</a:t>
            </a:r>
            <a:r>
              <a:rPr lang="en-US" sz="2000" dirty="0" smtClean="0"/>
              <a:t> 30 </a:t>
            </a:r>
            <a:r>
              <a:rPr lang="ru-RU" sz="2000" dirty="0" smtClean="0"/>
              <a:t>июня</a:t>
            </a:r>
            <a:r>
              <a:rPr lang="en-US" sz="2000" dirty="0" smtClean="0"/>
              <a:t> 2016</a:t>
            </a:r>
            <a:r>
              <a:rPr lang="ru-RU" sz="2000" dirty="0" smtClean="0"/>
              <a:t> года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58190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14 «Счета отложенных тарифных разниц»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10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64143" y="724554"/>
          <a:ext cx="8384724" cy="5152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3619490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На данный момент не существует действующих МСФО, которые</a:t>
                      </a:r>
                      <a:r>
                        <a:rPr lang="en-GB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рассматривают учет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деятельност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подлежащ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тарифному регулированию. В то время, как СМСФО имеет более долгосрочную цель по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разработке требований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учета деятельности, подлежащей тарифному регулированию, он выпустил промежуточный стандарт в отношении организаций, которые применяют МСФО в первый раз, если: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уполномоченный орган имеет право установить обязательные для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покупателей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тарифы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; и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цена, установленная регуляторными органами («регулируем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ый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тариф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»), предусматривает возмещени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затрат,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специфичных 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для организации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возмещение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которых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заложено в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регулируем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ый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тариф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Промежуточный стандарт позволяет организациям продолжать признавать остатки по счетам отложенных тарифных разниц согласно текущим ОПБУ при переходе на МСФО при условии, что: 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Счета отложенных тарифных разниц отражены отдельной статьей в отчете о финансовом положении,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а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движение отражено отдельной статьей в отчете о прибылях и убытках и прочем совокупном доходе; 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Остатки, отражающие влияние тарифного регулирования, описаны как «дебетовые остатки по счетам отложенных тарифных разниц» и «кредитовые остатки по счетам отложенных тарифных разниц».  Данные остатки не могут быть отражены или представлены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вместе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с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актив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ами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и/или обязательства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ми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поскольку СМСФО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еще предстоит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определить,</a:t>
                      </a:r>
                      <a:r>
                        <a:rPr sz="900" dirty="0"/>
                        <a:t> 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соответствуют ли данные остатки определению активов или обязательств — что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является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одной из целей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основно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го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проект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   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Все активы и обязательства, остатки и операции должны соответствовать всем прочим стандартам МСФО, чтобы остатки по счетам отложенных тарифных разниц отражали влияние тарифного регулирования только при условии соблюдения прочих стандартов МСФО; и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Сделаны соответствующие раскрытия, чтобы (а) позволить пользователям оценить характер определенного режима тарифного регулирования и связанные с ним риски и (b) помочь пользователям понять, каким образом остатки по счетам отложенных тарифных разниц признаются и оцениваются первоначально и </a:t>
                      </a:r>
                      <a:r>
                        <a:rPr lang="ru-RU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впоследствии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  <a:endParaRPr lang="ru-RU" sz="9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Промежуточный стандарт применим только при </a:t>
                      </a:r>
                      <a:r>
                        <a:rPr lang="en-GB" sz="900" b="1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первоначальном применении МСФО 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и, следовательно, должен применяться одновременно с применением организацией МСФО (IFRS) 1</a:t>
                      </a:r>
                      <a:r>
                        <a:rPr sz="900" dirty="0"/>
                        <a:t> </a:t>
                      </a:r>
                      <a:r>
                        <a:rPr lang="en-GB" sz="900" b="0" i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«</a:t>
                      </a:r>
                      <a:r>
                        <a:rPr lang="ru-RU" sz="900" b="0" i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Первое применение</a:t>
                      </a:r>
                      <a:r>
                        <a:rPr lang="en-GB" sz="900" b="0" i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i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</a:t>
                      </a:r>
                      <a:r>
                        <a:rPr lang="en-GB" sz="900" b="0" i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еждународных стандартов финансовой отчетности»</a:t>
                      </a: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900" b="0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Применение настоящего стандарта является необязательным, и данный стандарт может применяться при составлении первой финансовой отчетности, которую организация подготовила в соответствии с МСФО, в отношении периодов, начинающихся 1 января 2016 года и после этой даты. Допускается досрочное применение.</a:t>
                      </a:r>
                      <a:endParaRPr lang="ru-RU" sz="900" b="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33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4562826"/>
            <a:ext cx="437443" cy="378342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353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ru-RU" sz="3850" b="1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МСФО</a:t>
            </a:r>
            <a:endParaRPr lang="en-GB" sz="3850" b="1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© 2016 Deloitte.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ru-RU" sz="385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Выпущенные </a:t>
            </a:r>
            <a:r>
              <a:rPr lang="en-GB" sz="3850" b="1" dirty="0" err="1">
                <a:ea typeface="Open Sans" panose="020B0606030504020204" pitchFamily="34" charset="0"/>
                <a:cs typeface="Open Sans" panose="020B0606030504020204" pitchFamily="34" charset="0"/>
              </a:rPr>
              <a:t>стандарт</a:t>
            </a:r>
            <a:r>
              <a:rPr lang="ru-RU" sz="3850" b="1" dirty="0">
                <a:ea typeface="Open Sans" panose="020B0606030504020204" pitchFamily="34" charset="0"/>
                <a:cs typeface="Open Sans" panose="020B0606030504020204" pitchFamily="34" charset="0"/>
              </a:rPr>
              <a:t>ы</a:t>
            </a:r>
            <a:r>
              <a:rPr lang="en-GB" sz="3850" b="1" dirty="0"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en-GB" sz="3850" b="1" dirty="0" err="1">
                <a:ea typeface="Open Sans" panose="020B0606030504020204" pitchFamily="34" charset="0"/>
                <a:cs typeface="Open Sans" panose="020B0606030504020204" pitchFamily="34" charset="0"/>
              </a:rPr>
              <a:t>поправки</a:t>
            </a:r>
            <a:r>
              <a:rPr lang="en-GB" sz="3850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385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Вступающие в силу позднее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2016</a:t>
            </a: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 года</a:t>
            </a:r>
            <a:endParaRPr lang="en-GB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7523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81395"/>
            <a:ext cx="8388000" cy="369332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9 «Финансовые инструменты»</a:t>
            </a:r>
            <a:r>
              <a:rPr lang="en-GB" i="1" dirty="0" smtClean="0">
                <a:solidFill>
                  <a:schemeClr val="accent3"/>
                </a:solidFill>
              </a:rPr>
              <a:t> 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12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43781"/>
              </p:ext>
            </p:extLst>
          </p:nvPr>
        </p:nvGraphicFramePr>
        <p:xfrm>
          <a:off x="370113" y="938442"/>
          <a:ext cx="8384726" cy="5469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0859"/>
                <a:gridCol w="1953867"/>
              </a:tblGrid>
              <a:tr h="3671732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В июле 2014 года СМСФО опубликовал окончательную версию МСФО (IFRS) 9. Данный стандарт заменяет собой все предыдущие версии.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МСФО (IFRS) 9</a:t>
                      </a:r>
                      <a:r>
                        <a:rPr sz="900" dirty="0"/>
                        <a:t> </a:t>
                      </a: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effectLst/>
                        </a:rPr>
                        <a:t>«Финансовые инструменты»</a:t>
                      </a:r>
                      <a:r>
                        <a:rPr lang="en-GB" sz="900" b="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замен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т МСФО (IAS) 39 </a:t>
                      </a: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effectLst/>
                        </a:rPr>
                        <a:t>«Финансовые инструменты:</a:t>
                      </a:r>
                      <a:r>
                        <a:rPr lang="en-GB" sz="900" b="0" i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п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ризнание и оценка».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Настоящий стандарт разбит на три основных этапа:</a:t>
                      </a:r>
                    </a:p>
                    <a:p>
                      <a:pPr marL="722313" marR="93345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Этап 1: Классификация и оценка </a:t>
                      </a:r>
                    </a:p>
                    <a:p>
                      <a:pPr marL="722313" marR="93345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Этап 2: Амортизированная стоимость и обесценение финансовых активов</a:t>
                      </a:r>
                    </a:p>
                    <a:p>
                      <a:pPr marL="722313" marR="93345" indent="-2794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Этап 3: Учет хеджирования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Проект по макрохеджированию, который первоначально являлся частью комплексного проекта СМСФО по финансовым инструментам, был впоследствии выделен из проекта МСФО (IFRS) 9, чтобы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у СМСФО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было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больше времени для изучения возможных альтернативных моделей учета макрохеджирования.  СМСФО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опубликовал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дискуссионный документ в апреле 2014 года с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сроком предоставления комментариев, истекшим 17 октября 2014 года. Следовательно, в отношении хеджирования справедливой стоимости процентного риска по портфелю финансовых активов или финансовых обязательств продолжает применяться исключение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, предусмотренное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 МСФО (IAS) 39.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В соответствии со стандартом организации, которые применяют МСФО (IFRS) 9, смогут выбрать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в качестве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учетн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ой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политик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продолж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ать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применени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модели учета хеджирования в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соответствии с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МСФО (IAS) 39 при переходе к МСФО (IFRS) 9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или применять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нов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ую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модель хеджирования в МСФО (IFRS) 9.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До применения прочих требований МСФО (IFRS) 9 организации могут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изменить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учет обязательств, классифицированных как «оцениваемые по справедливой стоимости через прибыль или убыток». Данное изменение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состоит в том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, что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доход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, полученн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ый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 результате ухудшения собственного кредитного риска организации по данным обязательствам, больше не признается в составе прибыли или убытка.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МСФО (IFRS) 9 вносит поправки в некоторые требования МСФО (IFRS) 7 </a:t>
                      </a:r>
                      <a:r>
                        <a:rPr lang="en-GB" sz="900" b="0" i="0" dirty="0" smtClean="0">
                          <a:solidFill>
                            <a:schemeClr val="tx1"/>
                          </a:solidFill>
                        </a:rPr>
                        <a:t>«Финансовые инструменты:</a:t>
                      </a:r>
                      <a:r>
                        <a:rPr lang="en-GB" sz="9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раскрытие информации», включая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дополнительные требования по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раскрыти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информации в отношении инвестиций в долевые инструменты, классифицированные как «оцениваемые по справедливой стоимости через прочий совокупный доход»,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в отношении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деятельности по управлению рисками и учету хеджирования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а также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информации об управлении кредитным риском и обесценении.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Данный стандарт имеет обязательную дату вступления в силу в отношении годовых периодов, начинающихся с 1 января 2018 года, с возможностью досрочного применения</a:t>
                      </a:r>
                      <a:r>
                        <a:rPr lang="ru-RU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  <a:endParaRPr lang="en-GB" sz="900" b="0" kern="1200" baseline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endParaRPr lang="ru-RU" sz="900" b="0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0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Стандарт применяется ретроспективно с некоторыми исключениями (например, большинство требований к учету хеджирования применяются перспективно), но от организаций не требуется выполнять пересчет за предыдущие периоды в отношении классификации и оценки (включая обесценение).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976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60277" y="4797152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357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9 «Финансовые </a:t>
            </a:r>
            <a:r>
              <a:rPr lang="en-GB" dirty="0">
                <a:solidFill>
                  <a:schemeClr val="accent3"/>
                </a:solidFill>
              </a:rPr>
              <a:t>инструменты» </a:t>
            </a:r>
            <a:r>
              <a:rPr dirty="0"/>
              <a:t/>
            </a:r>
            <a:br>
              <a:rPr dirty="0"/>
            </a:br>
            <a:r>
              <a:rPr lang="en-GB" dirty="0" smtClean="0">
                <a:solidFill>
                  <a:schemeClr val="accent3"/>
                </a:solidFill>
              </a:rPr>
              <a:t>(Этап 1: Классификация и оценка)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</a:t>
            </a:r>
            <a:r>
              <a:rPr lang="ru-RU" dirty="0" smtClean="0">
                <a:solidFill>
                  <a:srgbClr val="313131"/>
                </a:solidFill>
              </a:rPr>
              <a:t>.</a:t>
            </a:r>
            <a:r>
              <a:rPr lang="en-GB" dirty="0" smtClean="0">
                <a:solidFill>
                  <a:srgbClr val="313131"/>
                </a:solidFill>
              </a:rPr>
              <a:t> </a:t>
            </a:r>
            <a:r>
              <a:rPr lang="ru-RU" dirty="0">
                <a:solidFill>
                  <a:srgbClr val="313131"/>
                </a:solidFill>
              </a:rPr>
              <a:t>В</a:t>
            </a:r>
            <a:r>
              <a:rPr lang="en-GB" dirty="0" smtClean="0">
                <a:solidFill>
                  <a:srgbClr val="313131"/>
                </a:solidFill>
              </a:rPr>
              <a:t>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13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25248"/>
              </p:ext>
            </p:extLst>
          </p:nvPr>
        </p:nvGraphicFramePr>
        <p:xfrm>
          <a:off x="373389" y="1034346"/>
          <a:ext cx="8384725" cy="468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923"/>
                <a:gridCol w="1377802"/>
              </a:tblGrid>
              <a:tr h="3762806">
                <a:tc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МСФО (IFRS) 9 устанавливает новый подход к классификации финансовых активов, обусловленной характеристиками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денежных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потоков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и бизнес-модел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ью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организации, в рамках которой удерживается актив. Классификация определяет, каким образом финансовые активы учитываются в финансовой отчетности и, в частности, каким образом они оцениваются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после первоначального признания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Амортизированная стоимость применяется исключительно к долговым инструментам, которые удовлетворяют двум условиям: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Активы должны удерживаться в рамках бизнес-модели, целью которой является получение предусмотренных договором потоков денежных средств (т.е. «удерживаемые для получения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потоков по договору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»); и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редусмотренны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договором поток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денежных средств должны представлять собой исключительно погашение основного долга и процентов по основному долгу.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Если долговой инструмент соответствует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условию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характеристик предусмотренны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договором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денежных 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пото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ков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и учитывается в рамках бизнес-модели, целью которой является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как 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получение предусмотренных договором потоков денежных средств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, так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и продажа финансовых активов, данные долговые инструменты оценива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ют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ся по справедливой стоимости через прочий совокупный доход («ССЧПСД»).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Все прочие финансовые активы оцениваются по справедливой стоимости через прибыль или убыток («ССЧПУ»), за исключением случаев, когда при первоначальном признании организация принимает решение об оценке долевых инструментов,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не 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предназначенных для торговли, по ССЧПСД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(это решение не может быть впоследствии пересмотрено)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Возможность оценки по справедливой стоимости применяется в отношении всех финансовых активов и финансовых обязательств, если соблюдаются определенные условия.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Модель классификации и оценки МСФО (IFRS) 9 в отношении финансовых обязательств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в большинстве случаев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совпадает с моделью, используемой в соответствии с МСФО (IAS) 39, за исключением представления изменений справедливой стоимости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 в связи с изменением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собственн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ого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кредит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ного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риска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 по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финансов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ым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обязательств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ам,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классифицирован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ым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как оцениваем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по ССЧПУ.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</a:rPr>
                        <a:t> в отношении </a:t>
                      </a:r>
                      <a:r>
                        <a:rPr lang="ru-RU" sz="900" b="1" baseline="0" dirty="0" smtClean="0">
                          <a:solidFill>
                            <a:schemeClr val="accent1"/>
                          </a:solidFill>
                        </a:rPr>
                        <a:t>учета 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</a:rPr>
                        <a:t>финансовых активов </a:t>
                      </a:r>
                      <a:r>
                        <a:rPr lang="ru-RU" sz="900" b="1" baseline="0" dirty="0" smtClean="0">
                          <a:solidFill>
                            <a:schemeClr val="accent1"/>
                          </a:solidFill>
                        </a:rPr>
                        <a:t>и финансовых обязательств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вы можете найти на нашем веб-сайте IAS Plus, нажав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r>
                        <a:rPr sz="900" dirty="0"/>
                        <a:t> </a:t>
                      </a:r>
                      <a:r>
                        <a:rPr sz="900" dirty="0" smtClean="0"/>
                        <a:t>,</a:t>
                      </a:r>
                      <a:endParaRPr sz="900" dirty="0"/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812360" y="1881835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25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9 «Финансовые инструменты»</a:t>
            </a:r>
            <a:r>
              <a:rPr dirty="0"/>
              <a:t/>
            </a:r>
            <a:br>
              <a:rPr dirty="0"/>
            </a:br>
            <a:r>
              <a:rPr lang="en-GB" dirty="0" smtClean="0">
                <a:solidFill>
                  <a:schemeClr val="accent3"/>
                </a:solidFill>
              </a:rPr>
              <a:t>(Этап 2: Обесценение)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</a:t>
            </a:r>
            <a:r>
              <a:rPr lang="ru-RU" dirty="0" smtClean="0">
                <a:solidFill>
                  <a:srgbClr val="313131"/>
                </a:solidFill>
              </a:rPr>
              <a:t>Делойт</a:t>
            </a:r>
            <a:r>
              <a:rPr lang="en-GB" dirty="0" smtClean="0">
                <a:solidFill>
                  <a:srgbClr val="313131"/>
                </a:solidFill>
              </a:rPr>
              <a:t>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14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81796"/>
              </p:ext>
            </p:extLst>
          </p:nvPr>
        </p:nvGraphicFramePr>
        <p:xfrm>
          <a:off x="373389" y="1034346"/>
          <a:ext cx="8384725" cy="397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2947"/>
                <a:gridCol w="1161778"/>
              </a:tblGrid>
              <a:tr h="3618790">
                <a:tc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МСФО (IFRS) 9 устанавливает единую модель обесценения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модель ожидаемых убытков.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В соответствии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с ней 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рганизации должны учитывать ожидаемые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кредитные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убытки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момента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первоначально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го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признани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финансовых инструментов.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За исключением приобретенных или созданных кредитно-обесцененных финансовых активов, ожидаемые кредитные убытки должны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признаваться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через резерв под убытки в сумме, равной: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ожидаемым кредитным убыткам за 12 месяцев (ожидаемые кредитные убытки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, которые возникают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вследствие дефолтов по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финансовому инструменту, возможны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 течение 12 месяцев после отчетной даты); или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ожидаемым кредитным убыткам за весь срок (ожидаемые кредитные убытки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, возникающие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вследствие всех возможных случаев дефолта на протяжении срока действия финансового инструмента).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Такие ожидаемые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кредитные убытки признаются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, если кредитный риск в отношении данного финансового инструмента значительно увеличился с момента первоначального признания.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Организации могут выбрать учетную политику, в соответствии с которой будут признаваться ожидаемые кредитные убытки за весь срок в отношении всех активов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 по договорам с покупателями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и/или всей торговой дебиторской задолженности, которые представляют собой финансовую сделку или дебиторскую задолженность по аренде. 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Кредитные убытки — это разница между всеми денежными потоками, причитающимися организации в соответствии с договором, и всеми денежными потоками, которые организация ожидает получить с учетом дисконтирования по первоначальной эффективной процентной ставке. Ожидаемые кредитные убытки — это средневзвешенное значение кредитных убытков, определенное с использованием соответствующих рисков наступления дефолта в качестве весовых коэффициентов.</a:t>
                      </a:r>
                      <a:r>
                        <a:rPr sz="900" dirty="0"/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Разрешено использовать упрощение практического характера (напр. матриц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резервов).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«Эффективная процентная ставка, скорректированная с учетом кредитного риска» должна использоваться для ожидаемых кредитных убытков по приобретенным или созданным кредитно-обесцененным финансовым активам.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971996" y="180982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096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9 «Финансовые инструменты»</a:t>
            </a:r>
            <a:r>
              <a:rPr dirty="0"/>
              <a:t/>
            </a:r>
            <a:br>
              <a:rPr dirty="0"/>
            </a:br>
            <a:r>
              <a:rPr lang="en-GB" dirty="0" smtClean="0">
                <a:solidFill>
                  <a:schemeClr val="accent3"/>
                </a:solidFill>
              </a:rPr>
              <a:t>(Этап 3: Учет хеджирования)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15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22519"/>
              </p:ext>
            </p:extLst>
          </p:nvPr>
        </p:nvGraphicFramePr>
        <p:xfrm>
          <a:off x="373389" y="1034346"/>
          <a:ext cx="8384725" cy="405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2947"/>
                <a:gridCol w="1161778"/>
              </a:tblGrid>
              <a:tr h="3618790">
                <a:tc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МСФО (IFRS) 9 вводит новую общую модель учета хеджирования, которая соотносит порядок учета с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деятельностью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организации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по управлению риск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ами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и позволяет лучше отразить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операции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хеджировани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 в</a:t>
                      </a:r>
                      <a:r>
                        <a:rPr sz="900" dirty="0"/>
                        <a:t>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финансовой отчетности.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Модель учета хеджирования МСФО (IFRS) 9 предусматривает больше возможностей применения учета хеджирования по сравнению с моделью МСФО (IAS) 39. Это является следствием: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Увеличения количества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разрешенных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объектов хеджирования (напр., компоненты риска, совокупн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по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зиции по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риску,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группы статей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или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нетто-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позиции)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Увеличения количества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разрешенных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</a:rPr>
                        <a:t> инструментов хеджирования (напр. финансовые инструменты по ССЧПУ).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Введение нового способа учета изменений в справедливой стоимости временной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стоимости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опциона и альтернативного порядка учета в отношении форвардн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ого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элемента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и базы в иностранной валюте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, не определенных организацией в качестве инструментов хеджирования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628650" marR="93345" indent="-2714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Новые требования к эффективности хеджирования, т.е. устранение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точного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диапазона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в пределах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80%-125% и введение бол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ее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гибко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го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критерия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экономически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отношени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й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Расширение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возможност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ей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</a:rPr>
                        <a:t> применения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учета хеджирования привел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к увеличению требований к раскрытию информации о стратегии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организации в области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управления риск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ами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, денежных потоках от хеджирования и влиянии учета хеджирования на финансовую отчетность.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В дополнение, МСФО (IFRS) 9 вводит некоторые альтернатив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учет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хеджирования как спосо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бу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отражения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деятельности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по управлению риск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ами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в финансовой отчетности, напр., возможность классифицировать подверженность кредитному риску как оцениваемую по ССЧПУ, если управление кредитным риском осуществляется путем использования кредитного производного инструмента, или возможность классифицировать по ССЧПУ «договор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для собственного использования», если это исключает или уменьшает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 учетное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 несоответстви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нажав 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hlinkClick r:id="rId3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959952" y="1665811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66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15 </a:t>
            </a:r>
            <a:r>
              <a:rPr lang="en-GB" i="0" dirty="0" smtClean="0">
                <a:solidFill>
                  <a:schemeClr val="accent3"/>
                </a:solidFill>
              </a:rPr>
              <a:t>«Выручка по договорам с </a:t>
            </a:r>
            <a:r>
              <a:rPr lang="ru-RU" dirty="0" smtClean="0">
                <a:solidFill>
                  <a:schemeClr val="accent3"/>
                </a:solidFill>
              </a:rPr>
              <a:t>покупателями</a:t>
            </a:r>
            <a:r>
              <a:rPr lang="en-GB" i="0" dirty="0" smtClean="0">
                <a:solidFill>
                  <a:schemeClr val="accent3"/>
                </a:solidFill>
              </a:rPr>
              <a:t>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16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628856"/>
              </p:ext>
            </p:extLst>
          </p:nvPr>
        </p:nvGraphicFramePr>
        <p:xfrm>
          <a:off x="373389" y="761255"/>
          <a:ext cx="8384724" cy="5548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2682921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Устанавливает новую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модель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признания выручки, заменяющую все существующие стандарты и разъяснения (МСФО (IAS) 18, МСФО (IAS) 11, КРМФО (IFRIC) 13, КРМФО (IFRIC) 15, КРМФО (IFRIC) 18 и ПКР (SIC) 31).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Применяется ко всем договорам с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покупателями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за исключением: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договоров аренды;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финансовых инструментов;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договоров страхования; и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немонетарных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обменов между организациями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одного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направлени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я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деятельности с целью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содействия осуществлению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продаж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покупателям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или потенциальным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покупателям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Также данный стандарт не применим к источникам дохода, полученного не от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покупателей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как например,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скидки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от поставщиков.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Предусматривает единую, пятиэтапную модель признания выручки. Эти пять этапов представлены ниже.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b="0" strike="noStrike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2018 года и после этой даты. Допускается досрочное применение.</a:t>
                      </a:r>
                      <a:endParaRPr lang="ru-RU" sz="1000" b="0" strike="noStrike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8651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Plus</a:t>
                      </a:r>
                      <a:r>
                        <a:rPr lang="ru-RU" sz="900" b="1" dirty="0" smtClean="0">
                          <a:solidFill>
                            <a:schemeClr val="accent1"/>
                          </a:solidFill>
                        </a:rPr>
                        <a:t>,</a:t>
                      </a:r>
                      <a:r>
                        <a:rPr lang="ru-RU" sz="9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en-GB" sz="9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53274" y="3915849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611560" y="3915849"/>
            <a:ext cx="6107542" cy="1574740"/>
            <a:chOff x="3707904" y="232214"/>
            <a:chExt cx="5316084" cy="1341723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3707904" y="332279"/>
              <a:ext cx="5316084" cy="1080120"/>
              <a:chOff x="0" y="0"/>
              <a:chExt cx="5881885" cy="1130060"/>
            </a:xfrm>
          </p:grpSpPr>
          <p:sp>
            <p:nvSpPr>
              <p:cNvPr id="15" name="AutoShape 19"/>
              <p:cNvSpPr>
                <a:spLocks noChangeArrowheads="1"/>
              </p:cNvSpPr>
              <p:nvPr/>
            </p:nvSpPr>
            <p:spPr bwMode="gray">
              <a:xfrm>
                <a:off x="0" y="0"/>
                <a:ext cx="1430978" cy="1130060"/>
              </a:xfrm>
              <a:prstGeom prst="chevron">
                <a:avLst>
                  <a:gd name="adj" fmla="val 30537"/>
                </a:avLst>
              </a:prstGeom>
              <a:solidFill>
                <a:srgbClr val="004A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01819" tIns="50909" rIns="101819" bIns="50909"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313131"/>
                    </a:solidFill>
                    <a:latin typeface="Times New Roman" pitchFamily="18" charset="0"/>
                  </a:rPr>
                  <a:t> </a:t>
                </a:r>
                <a:endParaRPr lang="ru-RU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AutoShape 19"/>
              <p:cNvSpPr>
                <a:spLocks noChangeArrowheads="1"/>
              </p:cNvSpPr>
              <p:nvPr/>
            </p:nvSpPr>
            <p:spPr bwMode="gray">
              <a:xfrm>
                <a:off x="1112807" y="0"/>
                <a:ext cx="1430655" cy="1129665"/>
              </a:xfrm>
              <a:prstGeom prst="chevron">
                <a:avLst>
                  <a:gd name="adj" fmla="val 30541"/>
                </a:avLst>
              </a:prstGeom>
              <a:solidFill>
                <a:srgbClr val="00AA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01819" tIns="50909" rIns="101819" bIns="50909"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313131"/>
                    </a:solidFill>
                    <a:latin typeface="Times New Roman" pitchFamily="18" charset="0"/>
                  </a:rPr>
                  <a:t> </a:t>
                </a:r>
                <a:endParaRPr lang="ru-RU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AutoShape 19"/>
              <p:cNvSpPr>
                <a:spLocks noChangeArrowheads="1"/>
              </p:cNvSpPr>
              <p:nvPr/>
            </p:nvSpPr>
            <p:spPr bwMode="gray">
              <a:xfrm>
                <a:off x="2225615" y="0"/>
                <a:ext cx="1430655" cy="1129665"/>
              </a:xfrm>
              <a:prstGeom prst="chevron">
                <a:avLst>
                  <a:gd name="adj" fmla="val 30541"/>
                </a:avLst>
              </a:prstGeom>
              <a:solidFill>
                <a:srgbClr val="68CE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01819" tIns="50909" rIns="101819" bIns="50909"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313131"/>
                    </a:solidFill>
                    <a:latin typeface="Times New Roman" pitchFamily="18" charset="0"/>
                  </a:rPr>
                  <a:t> </a:t>
                </a:r>
                <a:endParaRPr lang="ru-RU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utoShape 19"/>
              <p:cNvSpPr>
                <a:spLocks noChangeArrowheads="1"/>
              </p:cNvSpPr>
              <p:nvPr/>
            </p:nvSpPr>
            <p:spPr bwMode="gray">
              <a:xfrm>
                <a:off x="3338422" y="0"/>
                <a:ext cx="1430655" cy="1129665"/>
              </a:xfrm>
              <a:prstGeom prst="chevron">
                <a:avLst>
                  <a:gd name="adj" fmla="val 30541"/>
                </a:avLst>
              </a:prstGeom>
              <a:solidFill>
                <a:srgbClr val="99C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01819" tIns="50909" rIns="101819" bIns="50909"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313131"/>
                    </a:solidFill>
                    <a:latin typeface="Times New Roman" pitchFamily="18" charset="0"/>
                  </a:rPr>
                  <a:t> </a:t>
                </a:r>
                <a:endParaRPr lang="ru-RU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AutoShape 19"/>
              <p:cNvSpPr>
                <a:spLocks noChangeArrowheads="1"/>
              </p:cNvSpPr>
              <p:nvPr/>
            </p:nvSpPr>
            <p:spPr bwMode="gray">
              <a:xfrm>
                <a:off x="4451230" y="0"/>
                <a:ext cx="1430655" cy="1129665"/>
              </a:xfrm>
              <a:prstGeom prst="chevron">
                <a:avLst>
                  <a:gd name="adj" fmla="val 30541"/>
                </a:avLst>
              </a:prstGeom>
              <a:solidFill>
                <a:srgbClr val="1391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101819" tIns="50909" rIns="101819" bIns="50909"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313131"/>
                    </a:solidFill>
                    <a:latin typeface="Times New Roman" pitchFamily="18" charset="0"/>
                  </a:rPr>
                  <a:t> </a:t>
                </a:r>
                <a:endParaRPr lang="ru-RU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1423358" y="77638"/>
                <a:ext cx="948690" cy="974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endParaRPr lang="en-GB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3657600" y="77638"/>
                <a:ext cx="965835" cy="974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endParaRPr lang="en-GB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4787660" y="77638"/>
                <a:ext cx="905774" cy="974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ts val="1200"/>
                  </a:spcBef>
                  <a:buFont typeface="Arial" charset="0"/>
                  <a:defRPr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ts val="1200"/>
                  </a:spcBef>
                  <a:buFont typeface="Arial" charset="0"/>
                  <a:buChar char="•"/>
                  <a:defRPr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ts val="1200"/>
                  </a:spcBef>
                  <a:buFont typeface="Arial" charset="0"/>
                  <a:buChar char="•"/>
                  <a:defRPr i="1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ts val="1200"/>
                  </a:spcBef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Arial" charset="0"/>
                  <a:buChar char="−"/>
                  <a:defRPr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110000"/>
                  </a:lnSpc>
                  <a:spcBef>
                    <a:spcPct val="0"/>
                  </a:spcBef>
                  <a:buFontTx/>
                  <a:buNone/>
                </a:pPr>
                <a:endParaRPr lang="en-GB" altLang="en-US" sz="1000" dirty="0">
                  <a:solidFill>
                    <a:srgbClr val="31313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6048727" y="232214"/>
              <a:ext cx="942724" cy="1279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1300" dirty="0" smtClean="0">
                  <a:solidFill>
                    <a:schemeClr val="bg1"/>
                  </a:solidFill>
                  <a:latin typeface="Arial"/>
                </a:rPr>
                <a:t>3. Определение </a:t>
              </a:r>
              <a:endParaRPr lang="en-GB" sz="1000" b="1" kern="1300" dirty="0">
                <a:solidFill>
                  <a:schemeClr val="bg1"/>
                </a:solidFill>
                <a:latin typeface="Arial"/>
              </a:endParaRPr>
            </a:p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1300" dirty="0">
                  <a:solidFill>
                    <a:schemeClr val="bg1"/>
                  </a:solidFill>
                  <a:latin typeface="Arial"/>
                </a:rPr>
                <a:t>цены 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1300" dirty="0">
                  <a:solidFill>
                    <a:schemeClr val="bg1"/>
                  </a:solidFill>
                  <a:latin typeface="Arial"/>
                </a:rPr>
                <a:t>сделки</a:t>
              </a:r>
              <a:endParaRPr lang="ru-RU" sz="1000" b="1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7042388" y="242731"/>
              <a:ext cx="822311" cy="1279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4. Распределение цены </a:t>
              </a:r>
            </a:p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b="1" kern="1300" dirty="0">
                  <a:solidFill>
                    <a:schemeClr val="bg1"/>
                  </a:solidFill>
                  <a:latin typeface="Arial"/>
                </a:rPr>
                <a:t>сделки 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на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 обяза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нности к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 исполнени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ю</a:t>
              </a:r>
              <a:endParaRPr lang="ru-RU" sz="800" b="1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8046949" y="294065"/>
              <a:ext cx="871433" cy="1279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5. Признание </a:t>
              </a:r>
              <a:r>
                <a:rPr sz="800" dirty="0"/>
                <a:t/>
              </a:r>
              <a:br>
                <a:rPr sz="800" dirty="0"/>
              </a:br>
              <a:r>
                <a:rPr lang="en-GB" sz="800" b="1" kern="1300" dirty="0">
                  <a:solidFill>
                    <a:schemeClr val="bg1"/>
                  </a:solidFill>
                  <a:latin typeface="Arial"/>
                </a:rPr>
                <a:t>выручки, 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когда</a:t>
              </a:r>
              <a:r>
                <a:rPr sz="800" dirty="0"/>
                <a:t/>
              </a:r>
              <a:br>
                <a:rPr sz="800" dirty="0"/>
              </a:br>
              <a:r>
                <a:rPr lang="en-GB" sz="800" b="1" kern="1300" dirty="0">
                  <a:solidFill>
                    <a:schemeClr val="bg1"/>
                  </a:solidFill>
                  <a:latin typeface="Arial"/>
                </a:rPr>
                <a:t>(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или</a:t>
              </a:r>
              <a:r>
                <a:rPr lang="ru-RU" sz="800" b="1" kern="1300" dirty="0">
                  <a:solidFill>
                    <a:schemeClr val="bg1"/>
                  </a:solidFill>
                  <a:latin typeface="Arial"/>
                </a:rPr>
                <a:t> 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по мере того, как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)</a:t>
              </a:r>
              <a:r>
                <a:rPr sz="800" dirty="0"/>
                <a:t/>
              </a:r>
              <a:br>
                <a:rPr sz="800" dirty="0"/>
              </a:b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обяза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нности к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 исполнени</a:t>
              </a:r>
              <a:r>
                <a:rPr lang="ru-RU" sz="800" b="1" kern="1300" dirty="0" smtClean="0">
                  <a:solidFill>
                    <a:schemeClr val="bg1"/>
                  </a:solidFill>
                  <a:latin typeface="Arial"/>
                </a:rPr>
                <a:t>ю</a:t>
              </a:r>
              <a:r>
                <a:rPr lang="en-GB" sz="800" b="1" kern="1300" dirty="0" smtClean="0">
                  <a:solidFill>
                    <a:schemeClr val="bg1"/>
                  </a:solidFill>
                  <a:latin typeface="Arial"/>
                </a:rPr>
                <a:t> </a:t>
              </a:r>
              <a:r>
                <a:rPr sz="800" dirty="0"/>
                <a:t/>
              </a:r>
              <a:br>
                <a:rPr sz="800" dirty="0"/>
              </a:br>
              <a:r>
                <a:rPr lang="en-GB" sz="800" b="1" kern="1300" dirty="0">
                  <a:solidFill>
                    <a:schemeClr val="bg1"/>
                  </a:solidFill>
                  <a:latin typeface="Arial"/>
                </a:rPr>
                <a:t>были выполнены</a:t>
              </a:r>
              <a:endParaRPr lang="ru-RU" sz="800" b="1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  <a:latin typeface="Arial"/>
                </a:rPr>
                <a:t> </a:t>
              </a:r>
              <a:endParaRPr lang="ru-RU" sz="800" b="1" dirty="0">
                <a:solidFill>
                  <a:schemeClr val="bg1"/>
                </a:solidFill>
                <a:latin typeface="Arial"/>
                <a:ea typeface="Times New Roman"/>
              </a:endParaRP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5064665" y="348010"/>
              <a:ext cx="919343" cy="1096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1300" dirty="0" smtClean="0">
                  <a:solidFill>
                    <a:schemeClr val="bg1"/>
                  </a:solidFill>
                  <a:latin typeface="Arial"/>
                </a:rPr>
                <a:t>2. </a:t>
              </a:r>
              <a:r>
                <a:rPr lang="ru-RU" sz="1000" b="1" kern="1300" dirty="0" smtClean="0">
                  <a:solidFill>
                    <a:schemeClr val="bg1"/>
                  </a:solidFill>
                  <a:latin typeface="Arial"/>
                </a:rPr>
                <a:t>Иденти-фикация обязанностей к исполнению</a:t>
              </a:r>
              <a:endParaRPr lang="ru-RU" sz="1000" b="1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4033326" y="340179"/>
              <a:ext cx="828786" cy="1111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kern="1300" dirty="0" smtClean="0">
                  <a:solidFill>
                    <a:schemeClr val="bg1"/>
                  </a:solidFill>
                  <a:latin typeface="Arial"/>
                </a:rPr>
                <a:t>1. </a:t>
              </a:r>
              <a:r>
                <a:rPr lang="ru-RU" sz="1000" b="1" kern="1300" dirty="0" smtClean="0">
                  <a:solidFill>
                    <a:schemeClr val="bg1"/>
                  </a:solidFill>
                  <a:latin typeface="Arial"/>
                </a:rPr>
                <a:t>Иденти-фикация</a:t>
              </a:r>
              <a:r>
                <a:rPr lang="en-GB" sz="1000" b="1" kern="1300" dirty="0" smtClean="0">
                  <a:solidFill>
                    <a:schemeClr val="bg1"/>
                  </a:solidFill>
                  <a:latin typeface="Arial"/>
                </a:rPr>
                <a:t> договора с </a:t>
              </a:r>
              <a:r>
                <a:rPr lang="ru-RU" sz="1000" b="1" kern="1300" dirty="0" smtClean="0">
                  <a:solidFill>
                    <a:schemeClr val="bg1"/>
                  </a:solidFill>
                  <a:latin typeface="Arial"/>
                </a:rPr>
                <a:t>покупателем</a:t>
              </a:r>
              <a:endParaRPr lang="ru-RU" sz="1000" b="1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819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15 </a:t>
            </a:r>
            <a:r>
              <a:rPr lang="en-GB" i="0" dirty="0" smtClean="0">
                <a:solidFill>
                  <a:schemeClr val="accent3"/>
                </a:solidFill>
              </a:rPr>
              <a:t>«Выручка по договорам с </a:t>
            </a:r>
            <a:r>
              <a:rPr lang="ru-RU" dirty="0" smtClean="0">
                <a:solidFill>
                  <a:schemeClr val="accent3"/>
                </a:solidFill>
              </a:rPr>
              <a:t>покупателями</a:t>
            </a:r>
            <a:r>
              <a:rPr lang="en-GB" i="0" dirty="0" smtClean="0">
                <a:solidFill>
                  <a:schemeClr val="accent3"/>
                </a:solidFill>
              </a:rPr>
              <a:t>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17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31703"/>
              </p:ext>
            </p:extLst>
          </p:nvPr>
        </p:nvGraphicFramePr>
        <p:xfrm>
          <a:off x="373389" y="761256"/>
          <a:ext cx="8384724" cy="435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332792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 (продолжение)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вводит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несколько новых концепций, включая следующее.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Зам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еняет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существующее разграничение между предоставлением товаров и услуг единой моделью для определения того, должна ли выручка быть признана единовременно или в течение определенного периода времени.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Договоры разделяются на «обяза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нности к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исполнени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ю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» путем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анализа того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могут ли различные элементы быть отделимы, а также отделимы ли они в контексте конкретного договора.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Новый подход к признанию переменного вознаграждения – суммы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первоначально ограничены таким образом, чтобы значительное сторнирование выручки в будущем было крайне маловероятным.</a:t>
                      </a:r>
                    </a:p>
                    <a:p>
                      <a:pPr marL="171450" marR="93345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Включает значительно более подробные инструкции, чем существующие стандарты, во многих областях, включая: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учет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модификации договора;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влияние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временной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стоимости дене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г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права покупателей на приобретение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дополнительны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х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товар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ов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или услуг;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лицензирование; и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учет затрат по договорам.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Включает новые требования к раскрытию информации.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900" b="0" strike="noStrike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2018 года и после этой даты. Допускается досрочное применение.</a:t>
                      </a:r>
                      <a:endParaRPr lang="ru-RU" sz="1000" b="0" strike="noStrike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780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Plus</a:t>
                      </a:r>
                      <a:r>
                        <a:rPr lang="ru-RU" sz="900" b="1" dirty="0" smtClean="0">
                          <a:solidFill>
                            <a:schemeClr val="accent1"/>
                          </a:solidFill>
                        </a:rPr>
                        <a:t>,</a:t>
                      </a:r>
                      <a:r>
                        <a:rPr lang="ru-RU" sz="9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en-GB" sz="9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34957" y="2817939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396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2" y="295683"/>
            <a:ext cx="8666384" cy="369332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МСФО (IFRS) 15 – </a:t>
            </a:r>
            <a:r>
              <a:rPr lang="ru-RU" dirty="0">
                <a:solidFill>
                  <a:schemeClr val="accent3"/>
                </a:solidFill>
              </a:rPr>
              <a:t>Р</a:t>
            </a:r>
            <a:r>
              <a:rPr lang="en-GB" dirty="0" smtClean="0">
                <a:solidFill>
                  <a:schemeClr val="accent3"/>
                </a:solidFill>
              </a:rPr>
              <a:t>азъяснения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18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99525"/>
              </p:ext>
            </p:extLst>
          </p:nvPr>
        </p:nvGraphicFramePr>
        <p:xfrm>
          <a:off x="373389" y="1042695"/>
          <a:ext cx="8384724" cy="481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747150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Дополнительные инструкции и примеры, которые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были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включ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ены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в МСФО (IFRS) 15 для разъяснения требований стандарта в некоторых областях.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Затрагиваемые области: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Идентификация</a:t>
                      </a:r>
                      <a:r>
                        <a:rPr lang="en-GB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обяза</a:t>
                      </a:r>
                      <a:r>
                        <a:rPr lang="ru-RU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нностей к</a:t>
                      </a:r>
                      <a:r>
                        <a:rPr lang="en-GB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исполнени</a:t>
                      </a:r>
                      <a:r>
                        <a:rPr lang="ru-RU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ю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– изменения разъясн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яют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применени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концепции «отделимости» в данном контексте, котор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ые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повлия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ют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на то, каким образом договор разделяется для целей признания выручки. 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Выступает ли организация в роли принципала или агента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– изменения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разъясняют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применени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принципа «контроля» при установлении данного разграничения, что окажет влияние на то, признается ли выручка на основе валовой или чистой суммы.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Лицензирование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– изменения помог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ают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в определении того, оказывает ли деятельность организации «значительное влияние» на интеллектуальную собственность в течение периода, на который она была предоставлена клиенту по лицензии. Это определит, признается ли выручка в момент выдачи лицензии или в течение периода действия лицензии.</a:t>
                      </a:r>
                    </a:p>
                    <a:p>
                      <a:pPr marL="171450" marR="93345" lvl="0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стандарт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были внесены 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дополнительные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упрощения 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переходны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х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требовани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й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Если договор был модифицирован несколько раз до начала сравнительного периода, организации могут отражать совокупное влияние всех данных модификаций вместо того, чтобы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отражать в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учете каждую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поочередно.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Если договор был отражен в учете как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завершенный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до начала сравнительного периода в соответствии с существующими МСФО, организация может принять решение не проводить ретроспективную оценку того, будет ли этот договор учитываться в качестве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завершенного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 тому моменту согласно МСФО (IFRS) 15.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800" b="0" strike="noStrike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Организации должны применять эти поправки одновременно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в началом применения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МСФО (IFRS) 15 (1 января 2018 года).</a:t>
                      </a:r>
                      <a:endParaRPr lang="ru-RU" sz="1000" b="0" strike="noStrike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33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8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Plus</a:t>
                      </a:r>
                      <a:r>
                        <a:rPr lang="ru-RU" sz="800" b="1" dirty="0" smtClean="0">
                          <a:solidFill>
                            <a:schemeClr val="accent1"/>
                          </a:solidFill>
                        </a:rPr>
                        <a:t>,</a:t>
                      </a: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8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8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en-GB" sz="8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53274" y="2975116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9784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МСФО (</a:t>
            </a:r>
            <a:r>
              <a:rPr lang="en-US" dirty="0" smtClean="0">
                <a:solidFill>
                  <a:schemeClr val="accent3"/>
                </a:solidFill>
              </a:rPr>
              <a:t>IFRS) 16 </a:t>
            </a:r>
            <a:r>
              <a:rPr lang="en-GB" dirty="0" smtClean="0">
                <a:solidFill>
                  <a:schemeClr val="accent3"/>
                </a:solidFill>
              </a:rPr>
              <a:t>«</a:t>
            </a:r>
            <a:r>
              <a:rPr lang="ru-RU" dirty="0" smtClean="0">
                <a:solidFill>
                  <a:schemeClr val="accent3"/>
                </a:solidFill>
              </a:rPr>
              <a:t>А</a:t>
            </a:r>
            <a:r>
              <a:rPr lang="en-GB" dirty="0" smtClean="0">
                <a:solidFill>
                  <a:schemeClr val="accent3"/>
                </a:solidFill>
              </a:rPr>
              <a:t>ренд</a:t>
            </a:r>
            <a:r>
              <a:rPr lang="ru-RU" dirty="0" smtClean="0">
                <a:solidFill>
                  <a:schemeClr val="accent3"/>
                </a:solidFill>
              </a:rPr>
              <a:t>а</a:t>
            </a:r>
            <a:r>
              <a:rPr lang="en-GB" dirty="0" smtClean="0">
                <a:solidFill>
                  <a:schemeClr val="accent3"/>
                </a:solidFill>
              </a:rPr>
              <a:t>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19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32715"/>
              </p:ext>
            </p:extLst>
          </p:nvPr>
        </p:nvGraphicFramePr>
        <p:xfrm>
          <a:off x="373389" y="761256"/>
          <a:ext cx="8384724" cy="468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97901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0" marR="93345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январе 2016 года СМСФО опубликовал МСФО (</a:t>
                      </a:r>
                      <a:r>
                        <a:rPr lang="en-US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IFRS) 16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«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ренд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»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Новый стандарт заменяет МСФО (</a:t>
                      </a:r>
                      <a:r>
                        <a:rPr lang="en-US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IAS)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17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«Аренда» и все связанные разъяснения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. В результате вступления в силу нового стандарта большинство договоров аренды будут признаваться в балансе арендатора в соответствии с единой моделью учета.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Учет со стороны арендодателя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остается практически без изменений и предполагает анализ того, является ли аренда операционной или финансовой. 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IFRS) 16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вступает в силу для периодов, начинающихся 1 января 2019 года или после этой даты.</a:t>
                      </a:r>
                      <a:endParaRPr lang="ru-RU" sz="1000" b="1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в целом или его отдельные компоненты являются договором аренды, если по этому договору передается право контролировать использование идентифицированного актива в течение определенного периода в обмен на возмещение.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IFRS) 16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применяется в отношении договоров аренды, включая субаренду, за исключением: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договоров аренды, относящихся к разведке или использованию полезных ископаемых, нефти, природного газа и аналогичных невозобновляемых ресурсов и концессионных соглашений;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для арендодателей - лицензий на интеллектуальную собственность в рамках сферы применения МСФО (IFRS) 15;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Для арендаторов - договоров аренды, относящихся к биологическим активам в рамках сферы применения МСФО (IAS) 41, а также прав по лицензионным соглашениям в рамках сферы применения МСФО (IAS) 38, предметом которых являются такие объекты, как кинофильмы, видеозаписи, пьесы, рукописи, патенты и авторские права.</a:t>
                      </a:r>
                      <a:endParaRPr lang="en-GB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Арендатор может применять 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IFRS) 16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отношении договоров аренды нематериальных активов, кроме перечисленных выше.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Арендатор может учитывать следующие договоры аренды за балансом, равномерно признавая расходы по аренде: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аренда со сроком аренды не более 12 месяцев, не содержащая опцион на покупку – выбор метода учета делается по классам базового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актива;</a:t>
                      </a:r>
                      <a:endParaRPr lang="ru-RU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аренда, в которой базовый актив имеет низкую стоимость в состоянии нового актива, например, персональные компьютеры или небольшая офисная мебель – выбор метода учета делается в отношении каждого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договора.</a:t>
                      </a:r>
                      <a:endParaRPr lang="en-GB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года и после этой даты. Допускается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досрочное применение, но только если организация применяет МСФО (IFRS) 15.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288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53274" y="3466011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175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ru-RU" sz="3850" b="1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МСФО</a:t>
            </a:r>
            <a:endParaRPr lang="en-GB" sz="3850" b="1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© 2016 Deloitte.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ru-RU" sz="385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Выпущенные </a:t>
            </a:r>
            <a:r>
              <a:rPr lang="en-GB" sz="3850" b="1" dirty="0" err="1">
                <a:ea typeface="Open Sans" panose="020B0606030504020204" pitchFamily="34" charset="0"/>
                <a:cs typeface="Open Sans" panose="020B0606030504020204" pitchFamily="34" charset="0"/>
              </a:rPr>
              <a:t>стандарт</a:t>
            </a:r>
            <a:r>
              <a:rPr lang="ru-RU" sz="3850" b="1" dirty="0">
                <a:ea typeface="Open Sans" panose="020B0606030504020204" pitchFamily="34" charset="0"/>
                <a:cs typeface="Open Sans" panose="020B0606030504020204" pitchFamily="34" charset="0"/>
              </a:rPr>
              <a:t>ы</a:t>
            </a:r>
            <a:r>
              <a:rPr lang="en-GB" sz="3850" b="1" dirty="0">
                <a:ea typeface="Open Sans" panose="020B0606030504020204" pitchFamily="34" charset="0"/>
                <a:cs typeface="Open Sans" panose="020B0606030504020204" pitchFamily="34" charset="0"/>
              </a:rPr>
              <a:t> и </a:t>
            </a:r>
            <a:r>
              <a:rPr lang="en-GB" sz="3850" b="1" dirty="0" err="1">
                <a:ea typeface="Open Sans" panose="020B0606030504020204" pitchFamily="34" charset="0"/>
                <a:cs typeface="Open Sans" panose="020B0606030504020204" pitchFamily="34" charset="0"/>
              </a:rPr>
              <a:t>поправки</a:t>
            </a:r>
            <a:r>
              <a:rPr lang="en-GB" sz="3850" b="1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3850" b="1" dirty="0" smtClean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Вступающие в силу с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+mn-lt"/>
              </a:rPr>
              <a:t>1 </a:t>
            </a: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января</a:t>
            </a: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 2016</a:t>
            </a:r>
            <a:r>
              <a:rPr lang="ru-RU" sz="2800" dirty="0" smtClean="0">
                <a:solidFill>
                  <a:schemeClr val="tx2"/>
                </a:solidFill>
                <a:latin typeface="+mn-lt"/>
              </a:rPr>
              <a:t> года</a:t>
            </a:r>
            <a:endParaRPr lang="en-GB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1440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ru-RU" dirty="0">
                <a:solidFill>
                  <a:schemeClr val="accent3"/>
                </a:solidFill>
              </a:rPr>
              <a:t>МСФО (</a:t>
            </a:r>
            <a:r>
              <a:rPr lang="en-US" dirty="0">
                <a:solidFill>
                  <a:schemeClr val="accent3"/>
                </a:solidFill>
              </a:rPr>
              <a:t>IFRS) 16 </a:t>
            </a:r>
            <a:r>
              <a:rPr lang="en-GB" dirty="0">
                <a:solidFill>
                  <a:schemeClr val="accent3"/>
                </a:solidFill>
              </a:rPr>
              <a:t>«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ренд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»</a:t>
            </a:r>
            <a:r>
              <a:rPr lang="en-GB" i="1" dirty="0" smtClean="0">
                <a:solidFill>
                  <a:schemeClr val="accent3"/>
                </a:solidFill>
              </a:rPr>
              <a:t/>
            </a:r>
            <a:br>
              <a:rPr lang="en-GB" i="1" dirty="0" smtClean="0">
                <a:solidFill>
                  <a:schemeClr val="accent3"/>
                </a:solidFill>
              </a:rPr>
            </a:br>
            <a:endParaRPr lang="en-GB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313131"/>
                </a:solidFill>
              </a:rPr>
              <a:t>© 201</a:t>
            </a:r>
            <a:r>
              <a:rPr lang="ru-RU" dirty="0">
                <a:solidFill>
                  <a:srgbClr val="313131"/>
                </a:solidFill>
              </a:rPr>
              <a:t>6</a:t>
            </a:r>
            <a:r>
              <a:rPr lang="en-GB" dirty="0">
                <a:solidFill>
                  <a:srgbClr val="313131"/>
                </a:solidFill>
              </a:rPr>
              <a:t> Делойт. Все права защищены.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20</a:t>
            </a:fld>
            <a:endParaRPr lang="en-US" dirty="0">
              <a:solidFill>
                <a:srgbClr val="31313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18971"/>
              </p:ext>
            </p:extLst>
          </p:nvPr>
        </p:nvGraphicFramePr>
        <p:xfrm>
          <a:off x="373389" y="761255"/>
          <a:ext cx="8384724" cy="486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85344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Для арендаторов разделение на операционную и финансовую аренду заменено на единую модель учета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На дату начала аренды признается актив в форме права пользования в сумме обязательства по будущим платежам по аренде плюс первоначальные прямые затраты. Актив может корректироваться на сумму стимулирующих платежей по аренде, арендных платежей, сделанных на дату или до даты начала аренды, а также оценочного обязательства по демонтажу и восстановлению актива. 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Актив в форме права пользования впоследствии оценивается по первоначальной стоимости за вычетом амортизации и обесценения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кроме инвестиционной недвижимости, учитываемой по справедливой стоимости или основных средств, которые учитываются по переоцененной стоимости)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Обязательство оценивается по приведенной стоимости будущих арендных платежей, исходя из  срока аренды, включающего периоды, в отношении которых предусмотрен опцион на продление аренды, если имеется достаточная уверенность в том, что арендатор исполнит этот опцион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Переменные арендные платежи включаются в оценку обязательства, только если они зависят от индекса или ставки. 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Ставка дисконтирования определяется на основании процентной ставки, заложенной в договоре аренды, если она может быть легко определена, или, если нет, на основании ставки привлечения дополнительных заемных средств.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61950" marR="93345" indent="-180975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Процентная ставка, заложенная в договоре аренды, - это ставка, при использовании которой приведенная приведенная стоимость (a) арендных платежей и (b) негарантированной ликвидационной стоимости становится равна сумме (i) справедливой стоимости базового актива и (ii) первоначальных прямых затрат арендодателя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61950" marR="93345" indent="-180975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−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Ставка привлечения дополнительных заемных средств – это Ставка процента, по которой на дату начала арендных отношений арендатор мог бы привлечь на аналогичный срок и при аналогичном обеспечении заемные средства, необходимые для получения актива со стоимостью, аналогичной стоимости актива в форме права пользования в аналогичных экономических условиях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года и после этой даты. Допускается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досрочное применение, но только если организация применяет МСФО (IFRS) 15.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824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en-GB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3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Freeform 25"/>
          <p:cNvSpPr>
            <a:spLocks noChangeAspect="1" noEditPoints="1"/>
          </p:cNvSpPr>
          <p:nvPr/>
        </p:nvSpPr>
        <p:spPr bwMode="auto">
          <a:xfrm>
            <a:off x="7806965" y="3321995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94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1107996"/>
          </a:xfrm>
        </p:spPr>
        <p:txBody>
          <a:bodyPr/>
          <a:lstStyle/>
          <a:p>
            <a:r>
              <a:rPr lang="ru-RU" dirty="0">
                <a:solidFill>
                  <a:schemeClr val="accent3"/>
                </a:solidFill>
              </a:rPr>
              <a:t>МСФО (</a:t>
            </a:r>
            <a:r>
              <a:rPr lang="en-US" dirty="0">
                <a:solidFill>
                  <a:schemeClr val="accent3"/>
                </a:solidFill>
              </a:rPr>
              <a:t>IFRS) 16 </a:t>
            </a:r>
            <a:r>
              <a:rPr lang="en-GB" dirty="0">
                <a:solidFill>
                  <a:schemeClr val="accent3"/>
                </a:solidFill>
              </a:rPr>
              <a:t>«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ренд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»</a:t>
            </a:r>
            <a:r>
              <a:rPr lang="en-GB" i="1" dirty="0">
                <a:solidFill>
                  <a:schemeClr val="accent3"/>
                </a:solidFill>
              </a:rPr>
              <a:t/>
            </a:r>
            <a:br>
              <a:rPr lang="en-GB" i="1" dirty="0">
                <a:solidFill>
                  <a:schemeClr val="accent3"/>
                </a:solidFill>
              </a:rPr>
            </a:br>
            <a:r>
              <a:rPr lang="en-GB" i="1" dirty="0" smtClean="0">
                <a:solidFill>
                  <a:schemeClr val="accent3"/>
                </a:solidFill>
              </a:rPr>
              <a:t/>
            </a:r>
            <a:br>
              <a:rPr lang="en-GB" i="1" dirty="0" smtClean="0">
                <a:solidFill>
                  <a:schemeClr val="accent3"/>
                </a:solidFill>
              </a:rPr>
            </a:br>
            <a:endParaRPr lang="en-GB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313131"/>
                </a:solidFill>
              </a:rPr>
              <a:t>© 201</a:t>
            </a:r>
            <a:r>
              <a:rPr lang="ru-RU" dirty="0">
                <a:solidFill>
                  <a:srgbClr val="313131"/>
                </a:solidFill>
              </a:rPr>
              <a:t>6</a:t>
            </a:r>
            <a:r>
              <a:rPr lang="en-GB" dirty="0">
                <a:solidFill>
                  <a:srgbClr val="313131"/>
                </a:solidFill>
              </a:rPr>
              <a:t> Делойт. Все права защищены.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21</a:t>
            </a:fld>
            <a:endParaRPr lang="en-US" dirty="0">
              <a:solidFill>
                <a:srgbClr val="31313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88226"/>
              </p:ext>
            </p:extLst>
          </p:nvPr>
        </p:nvGraphicFramePr>
        <p:xfrm>
          <a:off x="373389" y="761255"/>
          <a:ext cx="8384724" cy="5279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85344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Комбинированные договоры аренды и оказания услуг должны разделяться на компоненты на основе относительной цены обособленной сделки, при этом актив в форме права пользования и обязательство по МСФО 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(IFRS)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16 формируются только исходя из компонента аренды. В качестве упрощения практического характера весь договор может учитываться как договор аренды, однако это приведет к увеличению актива в форме права пользования и обязательства. 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Обязательство впоследствии пересчитывается с соответствующей корректировкой актива в связи с изменениями: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0" marR="93345" indent="-180975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Срока аренды и оценки опциона на покупку базового актива - с использованием пересмотренной ставки дисконтирования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61950" marR="93345" indent="-180975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Сумм гарантий ликвидационной стоимости и будущих арендных платежей в результате изменения индекса или ставки – с использованием первоначальной ставки дисконтирования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по операционной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аренде, как правило, равномерные, будут заменены процентными расходами по обязательству и равномерными (как правило) расходами по амортизации актива, что приведет к отражению более высоких расходов в начале срока аренды и более низких ближе к концу срока аренды, при этом показатель 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EBITDA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увеличится.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При этом, портфели договоров аренды, содержащие как новые договоры, так и договоры, у которых срок аренды близок к завершению, могут в целом показывать равномерные расходы, аналогично договорам операционной аренды при учете по 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IAS) 17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Операции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продажи с обратной арендой должны будут анализироваться на предмет того, произошла ли продажа в соответствии с 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IFRS)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15.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Если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продажа произошла, прибыль от выбытия будет признаваться исходя из того, какая часть актива в форме права пользования была передана – часть актива, которая используется по договору обратной аренды, остается в учете как часть предыдущей балансовой стоимости актива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Арендодатели по договору субаренды оценивают, является ли субаренда финансовой или операционной арендой применительно к активу в форме права пользования, а не к базовому активу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года и после этой даты. Допускается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досрочное применение, но только если организация применяет МСФО (IFRS) 15.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824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en-GB" sz="9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3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Freeform 25"/>
          <p:cNvSpPr>
            <a:spLocks noChangeAspect="1" noEditPoints="1"/>
          </p:cNvSpPr>
          <p:nvPr/>
        </p:nvSpPr>
        <p:spPr bwMode="auto">
          <a:xfrm>
            <a:off x="7806965" y="3538019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19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1107996"/>
          </a:xfrm>
        </p:spPr>
        <p:txBody>
          <a:bodyPr/>
          <a:lstStyle/>
          <a:p>
            <a:r>
              <a:rPr lang="ru-RU" dirty="0">
                <a:solidFill>
                  <a:schemeClr val="accent3"/>
                </a:solidFill>
              </a:rPr>
              <a:t>МСФО (</a:t>
            </a:r>
            <a:r>
              <a:rPr lang="en-US" dirty="0">
                <a:solidFill>
                  <a:schemeClr val="accent3"/>
                </a:solidFill>
              </a:rPr>
              <a:t>IFRS) 16 </a:t>
            </a:r>
            <a:r>
              <a:rPr lang="en-GB" dirty="0">
                <a:solidFill>
                  <a:schemeClr val="accent3"/>
                </a:solidFill>
              </a:rPr>
              <a:t>«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ренд</a:t>
            </a:r>
            <a:r>
              <a:rPr lang="ru-RU" dirty="0">
                <a:solidFill>
                  <a:schemeClr val="accent3"/>
                </a:solidFill>
              </a:rPr>
              <a:t>а</a:t>
            </a:r>
            <a:r>
              <a:rPr lang="en-GB" dirty="0">
                <a:solidFill>
                  <a:schemeClr val="accent3"/>
                </a:solidFill>
              </a:rPr>
              <a:t>»</a:t>
            </a:r>
            <a:r>
              <a:rPr lang="en-GB" i="1" dirty="0">
                <a:solidFill>
                  <a:schemeClr val="accent3"/>
                </a:solidFill>
              </a:rPr>
              <a:t/>
            </a:r>
            <a:br>
              <a:rPr lang="en-GB" i="1" dirty="0">
                <a:solidFill>
                  <a:schemeClr val="accent3"/>
                </a:solidFill>
              </a:rPr>
            </a:br>
            <a:r>
              <a:rPr lang="en-GB" i="1" dirty="0" smtClean="0">
                <a:solidFill>
                  <a:schemeClr val="accent3"/>
                </a:solidFill>
              </a:rPr>
              <a:t/>
            </a:r>
            <a:br>
              <a:rPr lang="en-GB" i="1" dirty="0" smtClean="0">
                <a:solidFill>
                  <a:schemeClr val="accent3"/>
                </a:solidFill>
              </a:rPr>
            </a:br>
            <a:endParaRPr lang="en-GB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313131"/>
                </a:solidFill>
              </a:rPr>
              <a:t>© 201</a:t>
            </a:r>
            <a:r>
              <a:rPr lang="ru-RU" dirty="0">
                <a:solidFill>
                  <a:srgbClr val="313131"/>
                </a:solidFill>
              </a:rPr>
              <a:t>6</a:t>
            </a:r>
            <a:r>
              <a:rPr lang="en-GB" dirty="0">
                <a:solidFill>
                  <a:srgbClr val="313131"/>
                </a:solidFill>
              </a:rPr>
              <a:t> Делойт. Все права защищены.</a:t>
            </a: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22</a:t>
            </a:fld>
            <a:endParaRPr lang="en-US" dirty="0">
              <a:solidFill>
                <a:srgbClr val="31313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3094"/>
              </p:ext>
            </p:extLst>
          </p:nvPr>
        </p:nvGraphicFramePr>
        <p:xfrm>
          <a:off x="373389" y="761255"/>
          <a:ext cx="8384724" cy="449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85344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 вступает в силу в отношении периодов, начинающихся 1 января 2019 года и после этой даты. Допускается досрочное применение, если организация одновременно применяет МСФО (</a:t>
                      </a:r>
                      <a:r>
                        <a:rPr lang="en-US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IFRS) 15. </a:t>
                      </a:r>
                      <a:endParaRPr lang="en-GB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МСФО 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(IFRS) 16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может применяться полностью ретроспективно или без пересчета информации за сравнительный период с признанием суммарного эффекта первоначального применения стандарта в качестве корректировки входящего баланса нераспределенной прибыли на дату первоначального применения. </a:t>
                      </a:r>
                      <a:endParaRPr lang="en-GB" sz="1000" b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альтернативным подходом к переходу на новый стандарт, обязательство оценивается исходя из ставки привлечения дополнительных заемных средств, определенной на дату первоначального применения.</a:t>
                      </a:r>
                      <a:r>
                        <a:rPr lang="en-GB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Актив в форме права пользования может быть оценен в сумме, равной обязательству по аренде, или по балансовой стоимости актива, рассчитанной ретроспективно, как если бы стандарт применялся с даты начала аренды, но с использованием ставки привлечения дополнительных заемных средств на дату первоначального применения.</a:t>
                      </a:r>
                      <a:endParaRPr lang="en-GB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93345" indent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 периодов, начинающихся 1 января 201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года и после этой даты. Допускается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досрочное применение, но только если организация применяет МСФО (IFRS) 15.</a:t>
                      </a:r>
                      <a:endParaRPr lang="ru-RU" sz="1000" b="0" strike="noStrike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824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en-GB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3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Freeform 25"/>
          <p:cNvSpPr>
            <a:spLocks noChangeAspect="1" noEditPoints="1"/>
          </p:cNvSpPr>
          <p:nvPr/>
        </p:nvSpPr>
        <p:spPr bwMode="auto">
          <a:xfrm>
            <a:off x="7740352" y="3321995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26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«Признание </a:t>
            </a:r>
            <a:r>
              <a:rPr lang="en-GB" dirty="0">
                <a:solidFill>
                  <a:schemeClr val="accent3"/>
                </a:solidFill>
              </a:rPr>
              <a:t>отложенных налоговых активов в отношении нереализованных убытков» </a:t>
            </a:r>
            <a:r>
              <a:rPr lang="en-GB" dirty="0" smtClean="0">
                <a:solidFill>
                  <a:schemeClr val="accent3"/>
                </a:solidFill>
              </a:rPr>
              <a:t>(поправки </a:t>
            </a:r>
            <a:r>
              <a:rPr lang="en-GB" dirty="0">
                <a:solidFill>
                  <a:schemeClr val="accent3"/>
                </a:solidFill>
              </a:rPr>
              <a:t>к МСФО (IAS) 12)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23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24130"/>
              </p:ext>
            </p:extLst>
          </p:nvPr>
        </p:nvGraphicFramePr>
        <p:xfrm>
          <a:off x="370113" y="1196752"/>
          <a:ext cx="8384724" cy="491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103"/>
                <a:gridCol w="2238621"/>
              </a:tblGrid>
              <a:tr h="3050022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Предложения в ED/2012/1 «Ежегодные усовершенствования МСФО,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период 2010-2012гг.» включа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предложения по внесению поправок в МСФО (IAS) 12 «Налоги на прибыль» с целью разъяснения того, когда в отношении нереализованных убытков должен быть признан отложенный налоговый актив. В ответ на соответствующие замечания и комментарии по данным предложениям, СМСФО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принял решение, что учет отложенных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налоговых активов в отношении нереализованных убытков по долговым инструментам должен быть уточнен в рамках отдельного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проекта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оправки к МСФО (IAS) 12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разъясн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яют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следующи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вопрос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Нереализованные убытки по долговым инструментам, оцениваемы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справедливой стоимости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МСФО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оцениваемы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себестоимости для целей налогообложения, приводят к вычитаемой временной разнице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независимо от того, ожидает ли держатель долгового инструмента 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озмещения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балансов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стоимост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долгового инструмента посредством его продажи или использования.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Оценка 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ероятной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будущей налогооблагаемой прибыли не ограничена балансовой стоимостью актива.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ценк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будущей налогооблагаемой прибыли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включают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налоговые вычеты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связанные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восстановлени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вычитаемых временных разниц.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оценивает отложенный налоговый актив в совокупности с прочими отложенными налоговыми активами.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Если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налоговое законодательство ограничивает использование налоговых убытков, организация оценивает отложенный налоговый актив 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совокупности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 прочими налоговыми активами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того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же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типа.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вступают в силу в отношении годовых периодов, начинающихся 1 января 201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года или после этой даты. Допускается досрочное применение. Не требуется раскрытия информации о применении поправок. 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качестве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освобождения при переходе, организация может признавать изменение собственного капитала на начало самого раннего сравнительного периода в составе нераспределенной прибыли на начало периода без разнесения изменения между компонентами собственного капитала. СМСФО не принял дополнительных освобождения для компаний, переходящих на МСФО.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144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46925" y="4906171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87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«Инициатива </a:t>
            </a:r>
            <a:r>
              <a:rPr lang="en-GB" dirty="0">
                <a:solidFill>
                  <a:schemeClr val="accent3"/>
                </a:solidFill>
              </a:rPr>
              <a:t>в сфере раскрытия информации» </a:t>
            </a:r>
            <a:r>
              <a:rPr lang="en-GB" dirty="0" smtClean="0">
                <a:solidFill>
                  <a:schemeClr val="accent3"/>
                </a:solidFill>
              </a:rPr>
              <a:t/>
            </a:r>
            <a:br>
              <a:rPr lang="en-GB" dirty="0" smtClean="0">
                <a:solidFill>
                  <a:schemeClr val="accent3"/>
                </a:solidFill>
              </a:rPr>
            </a:br>
            <a:r>
              <a:rPr lang="en-GB" dirty="0" smtClean="0">
                <a:solidFill>
                  <a:schemeClr val="accent3"/>
                </a:solidFill>
              </a:rPr>
              <a:t>(поправки </a:t>
            </a:r>
            <a:r>
              <a:rPr lang="en-GB" dirty="0">
                <a:solidFill>
                  <a:schemeClr val="accent3"/>
                </a:solidFill>
              </a:rPr>
              <a:t>к МСФО (IAS) 7)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24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2389"/>
              </p:ext>
            </p:extLst>
          </p:nvPr>
        </p:nvGraphicFramePr>
        <p:xfrm>
          <a:off x="344796" y="1158363"/>
          <a:ext cx="838472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034044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оправки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являются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частью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проекта СМСФО в сфере раскрытия информации, который состоит из нескольких небольших проектов по улучшению требований к представлению и раскрытию информации в существующих стандартах. 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Целью поправок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является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улучшение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информаци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предоставляем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пользователям финансовой отчетности, о финансовой деятельности организации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ответ на выраженную озабоченность инвесторов в отношении того, что финансовая отчетность не дает им возможности понять денежные потоки организации, в особенности в отношении финансовой деятельности.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требуют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раскрытия информации, помогающей пользователям финансовой отчетности оценить изменения обязательств в результате финансовой деятельности, включая как изменения, связанные с денежными потоками организации, так и неденежные изменения. Поправки не включают определения финансовой деятельности, вместо этого, они разъясняют, что финансовая деятельность определяется существующим определением в МСФО (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IAS) 7.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0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en-GB" sz="10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не предписывают специального формата раскрытия информации о финансовой деятельности, но поясняют, что организация может выполнить требования к раскрытию информации путем представления сверки между балансом обязательств, возникающих в связи с финансовой деятельностью организации, на начало и конец периода.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применяются перспективно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 годовых периодов, начинающихся 1 января 201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года или после этой даты. Допускается досрочное применение.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аскрыти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сравнительной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информации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 требуется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103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394003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59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«Классификация </a:t>
            </a:r>
            <a:r>
              <a:rPr lang="en-GB" dirty="0">
                <a:solidFill>
                  <a:schemeClr val="accent3"/>
                </a:solidFill>
              </a:rPr>
              <a:t>и оценка операций по </a:t>
            </a:r>
            <a:r>
              <a:rPr lang="en-GB" dirty="0" smtClean="0">
                <a:solidFill>
                  <a:schemeClr val="accent3"/>
                </a:solidFill>
              </a:rPr>
              <a:t>выплатам</a:t>
            </a:r>
            <a:r>
              <a:rPr lang="ru-RU" dirty="0" smtClean="0">
                <a:solidFill>
                  <a:schemeClr val="accent3"/>
                </a:solidFill>
              </a:rPr>
              <a:t>, основанным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>
                <a:solidFill>
                  <a:schemeClr val="accent3"/>
                </a:solidFill>
              </a:rPr>
              <a:t>на </a:t>
            </a:r>
            <a:r>
              <a:rPr lang="en-GB" dirty="0" smtClean="0">
                <a:solidFill>
                  <a:schemeClr val="accent3"/>
                </a:solidFill>
              </a:rPr>
              <a:t>акци</a:t>
            </a:r>
            <a:r>
              <a:rPr lang="ru-RU" dirty="0" smtClean="0">
                <a:solidFill>
                  <a:schemeClr val="accent3"/>
                </a:solidFill>
              </a:rPr>
              <a:t>ях</a:t>
            </a:r>
            <a:r>
              <a:rPr lang="en-GB" dirty="0" smtClean="0">
                <a:solidFill>
                  <a:schemeClr val="accent3"/>
                </a:solidFill>
              </a:rPr>
              <a:t>» (</a:t>
            </a:r>
            <a:r>
              <a:rPr lang="ru-RU" dirty="0" smtClean="0">
                <a:solidFill>
                  <a:schemeClr val="accent3"/>
                </a:solidFill>
              </a:rPr>
              <a:t>поправки к МСФО (</a:t>
            </a:r>
            <a:r>
              <a:rPr lang="en-US" dirty="0" smtClean="0">
                <a:solidFill>
                  <a:schemeClr val="accent3"/>
                </a:solidFill>
              </a:rPr>
              <a:t>IFRS) 2)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25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22516"/>
              </p:ext>
            </p:extLst>
          </p:nvPr>
        </p:nvGraphicFramePr>
        <p:xfrm>
          <a:off x="373388" y="1124745"/>
          <a:ext cx="8384724" cy="521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1884206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2016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года СМСФО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опубликовал поправки к МСФО (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IFRS) 2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«Классификация и оценка операций по выплатам на основе акций».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Внесены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следующие разъяснения и поправки: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Учет в отношении операций по выплатам на основе акций с расчетами денежными средствами, которые включают условие достижения результатов.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принятия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поправок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(IFRS) 2 не содерж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инструкций о том, как условия наделения правами влияют на справедливую стоимость обязательств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выплат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основе акций с расчетами денежными средствами. СМСФО разъясн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что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выплат на основе акций с расчетами денежными средствами должен использовать тот же подход, что 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выплат на основе акций с расчетами долевыми инструментами.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Классификация операций по выплатам на основе акций, с элементами расчета на нетто-основе 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СМСФО добави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исключение в МСФО (IFRS) 2 таким образом, чтобы выплаты на основе акций, когда организация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производит расчеты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операциям по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выплатам на основе акций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нетто-основе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были классифицированы полностью как выплаты с расчетами долевыми инструментами, при условии, что выплаты на основе акций были ли бы классифицированы как выплаты с расчетами долевыми инструментами, если бы они не включали элементы расчета на нетто-основе. 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Учет </a:t>
                      </a:r>
                      <a:r>
                        <a:rPr lang="ru-R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изменения условий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операций по выплатам на основе акций </a:t>
                      </a:r>
                      <a:r>
                        <a:rPr lang="ru-R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расчет</a:t>
                      </a:r>
                      <a:r>
                        <a:rPr lang="ru-R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ов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денежными средствами </a:t>
                      </a:r>
                      <a:r>
                        <a:rPr lang="ru-R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расчет</a:t>
                      </a:r>
                      <a:r>
                        <a:rPr lang="ru-RU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долевыми инструментами 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принятия настоящих поправок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(IFRS) 2 не рассматривает отдельно ситуации, когда выплаты на основе акций с расчетами денежными средствами меняются на выплаты на основе акций с расчетами долевыми инструментами в связи с модификацией условий и сроков. СМСФО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вносит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следующие поправки:</a:t>
                      </a:r>
                    </a:p>
                    <a:p>
                      <a:pPr marL="360363" lvl="1" indent="-179388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таких модификациях прекращается признание первоначального обязательства, признанного в отношении выплат на основе акций с расчетами денежными средствами, 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признаются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выплаты на основе акций с расчетами долевыми инструментами по справедливой стоимости на дату модификации 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размере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услуг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которые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были оказаны до даты модификации.</a:t>
                      </a:r>
                    </a:p>
                    <a:p>
                      <a:pPr marL="360363" lvl="1" indent="-179388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аз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ница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между балансовой стоимостью обязательства на дату модификации и суммой, признанной в собственном капитале на ту же дату, призна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ется немедленно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отчете о прибылях и убытках.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вступают в силу в отношении годовых периодов, начинающихся 1 января 201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года или после этой даты. Допускается досрочное применение. Поправки примен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яются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перспективно.  Тем не менее, ретроспективное применение также допуска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ся,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если организация имеет всю необходимую информацию на более раннюю дату и ей не требуется применение информации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 прошлых событиях, появившейся позднее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GB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482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18933" y="433010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356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116632"/>
            <a:ext cx="8388000" cy="1015663"/>
          </a:xfrm>
        </p:spPr>
        <p:txBody>
          <a:bodyPr/>
          <a:lstStyle/>
          <a:p>
            <a:r>
              <a:rPr lang="en-GB" sz="2200" dirty="0">
                <a:solidFill>
                  <a:schemeClr val="accent3"/>
                </a:solidFill>
              </a:rPr>
              <a:t>«Продажа </a:t>
            </a:r>
            <a:r>
              <a:rPr lang="en-GB" sz="2200" dirty="0" smtClean="0">
                <a:solidFill>
                  <a:schemeClr val="accent3"/>
                </a:solidFill>
              </a:rPr>
              <a:t>или </a:t>
            </a:r>
            <a:r>
              <a:rPr lang="en-GB" sz="2200" dirty="0">
                <a:solidFill>
                  <a:schemeClr val="accent3"/>
                </a:solidFill>
              </a:rPr>
              <a:t>взнос </a:t>
            </a:r>
            <a:r>
              <a:rPr lang="en-GB" sz="2200" dirty="0" smtClean="0">
                <a:solidFill>
                  <a:schemeClr val="accent3"/>
                </a:solidFill>
              </a:rPr>
              <a:t>актив</a:t>
            </a:r>
            <a:r>
              <a:rPr lang="ru-RU" sz="2200" dirty="0" smtClean="0">
                <a:solidFill>
                  <a:schemeClr val="accent3"/>
                </a:solidFill>
              </a:rPr>
              <a:t>ов</a:t>
            </a:r>
            <a:r>
              <a:rPr lang="en-GB" sz="2200" dirty="0" smtClean="0">
                <a:solidFill>
                  <a:schemeClr val="accent3"/>
                </a:solidFill>
              </a:rPr>
              <a:t> </a:t>
            </a:r>
            <a:r>
              <a:rPr lang="en-GB" sz="2200" dirty="0">
                <a:solidFill>
                  <a:schemeClr val="accent3"/>
                </a:solidFill>
              </a:rPr>
              <a:t>в сделках между инвестором и его </a:t>
            </a:r>
            <a:r>
              <a:rPr lang="ru-RU" sz="2200" dirty="0" smtClean="0">
                <a:solidFill>
                  <a:schemeClr val="accent3"/>
                </a:solidFill>
              </a:rPr>
              <a:t>ассоциированн</a:t>
            </a:r>
            <a:r>
              <a:rPr lang="en-GB" sz="2200" dirty="0" smtClean="0">
                <a:solidFill>
                  <a:schemeClr val="accent3"/>
                </a:solidFill>
              </a:rPr>
              <a:t>ой </a:t>
            </a:r>
            <a:r>
              <a:rPr lang="en-GB" sz="2200" dirty="0">
                <a:solidFill>
                  <a:schemeClr val="accent3"/>
                </a:solidFill>
              </a:rPr>
              <a:t>организацией или совместным предприятием» (поправки к МСФО (IFRS) 10/ МСФО (IAS) 28)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26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05552"/>
              </p:ext>
            </p:extLst>
          </p:nvPr>
        </p:nvGraphicFramePr>
        <p:xfrm>
          <a:off x="373388" y="1142213"/>
          <a:ext cx="8384724" cy="526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892"/>
                <a:gridCol w="1665832"/>
              </a:tblGrid>
              <a:tr h="357515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5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сентябре 2014 года СМСФО выпустил поправки к МСФО (IFRS) 10 и МСФО (IAS) 28, чтобы урегулировать противоречие между стандартами.  Поправка треб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ует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чтобы в сделке с участием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совместного предприятия размер признаваемой прибыли или убытка зависел от того,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являются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ли продаваемые или вносимые активы бизнес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endParaRPr lang="ru-RU" sz="8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(IAS) 28 (2011) в настоящий момент требует, чтобы прибыль или убыток, возникающие в результате сделок между организацией и ее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организацией или совместным предприятием признавались в финансовой отчетности организации только в пределах долей участия, имеющихся у не связанных с ней инвесторов в указанной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совместном предприятии.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этом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МСФО (IFRS) 10 требует полного признания прибыли или убытка, если материнская компания утрачивает контроль над дочерней организацией. </a:t>
                      </a:r>
                    </a:p>
                    <a:p>
                      <a:endParaRPr lang="ru-RU" sz="8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Согласно выводам СМСФО прибыль или убыток должны быть полностью признаны при потере контроля над бизнесом, независимо от того,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выделен ли бизнес в отдельную компанию или нет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В то же время прибыль или убыток, возникшие в результате продажи или взноса дочерней организации, не представляющей собой бизнес согласно определению в МСФО (IFRS) 3,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му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предприяти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ю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должны признаваться только в пределах долей участия, имеющихся у не связанных с ней инвесторов в указанной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совместном предприятии.</a:t>
                      </a:r>
                    </a:p>
                    <a:p>
                      <a:endParaRPr lang="ru-RU" sz="8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к МСФО (IAS) 28: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Частичн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ое</a:t>
                      </a:r>
                      <a:r>
                        <a:rPr lang="ru-RU" sz="8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признание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прибыли или убытка от сделок между организацией и ее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организацией или совместным предприятием, будет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производиться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только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активов или 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групп</a:t>
                      </a:r>
                      <a:r>
                        <a:rPr lang="ru-RU" sz="8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активов, но не бизнес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Новое требование означает, что инвестор должен полностью признавать прибыль или убытки в результате сделок «сверху вниз», связанных с передачей бизнеса от организации ее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ой организацией или совместному предприятию.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 добавлено требование, что организация должна рассматривать, являются ли бизнесом продаваемые или вносимые активы в отдельных сделках и должны ли они учитываться как единая сделка.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ru-RU" sz="8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8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к МСФО (IFRS) 10: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 установлено исключение в отношении признания прибыли или убытка в полном объеме п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ри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передаче дочерней организации в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ассоциированную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организацию или совместное предприятие, учитываемые метод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долевого участия, для тех случаев, когда дочерняя организация не представляет собой бизнес.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Прибыль или убыток, полученные в результате таких сделок, признаются в составе прибыли или убытка материнской организации только в пределах долей участия, имеющихся у не связанных с ней инвесторов в указанной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совместном предприятии. Аналогичным образом, прибыль или убыток, возникшие в результате переоценки по справедливой стоимости оставшейся инвестиции в указанную бывшую дочернюю организацию, которая теперь является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организацией или совместным предприятием, учитываемым метод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долевого участия, признаются в составе прибыли или убытка бывшей материнской организации только в пределах долей участия, имеющихся у не связанных с ней инвесторов в указанной </a:t>
                      </a:r>
                      <a:r>
                        <a:rPr lang="ru-RU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или совместном предприятии.</a:t>
                      </a:r>
                      <a:endParaRPr lang="ru-RU" sz="8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декабре 2015 года СМСФО выпустил поправки «Дата вступления в силу поправок к МСФО (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IFRS) 10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МСФО (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IAS) 28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», которые отложили на неопределенный срок вступление в силу поправок, выпущенных в сентябре 2014 года, до завершения проекта исследования в отношении метода долевого участия.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этом, д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опускается досрочное применение.  </a:t>
                      </a:r>
                      <a:endParaRPr lang="ru-R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904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34957" y="4869160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7096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ru-RU" sz="3850" b="1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МСФО</a:t>
            </a:r>
            <a:endParaRPr lang="en-GB" sz="3850" b="1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27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© 2016 Deloitte.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ru-RU" sz="385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Проекты стандартов и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617149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ED/2015/1 «Классификация обязательств» (предлагаемые поправки к МСФО (IAS) 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28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37226"/>
              </p:ext>
            </p:extLst>
          </p:nvPr>
        </p:nvGraphicFramePr>
        <p:xfrm>
          <a:off x="373388" y="1124744"/>
          <a:ext cx="8384724" cy="389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114164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феврале 2015 года СМСФО выпустил ED/2015/1 «Классификация обязательств» (предлагаемые поправки к МСФО (IAS) 1) («Проект стандарта»).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направлены на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закрепления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более общ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его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подход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 классификации обязательств согласно МСФО (IAS) 1 на основе контрактных соглашений, имеющихся на отчетную дату. Поправки, предложенные в проекте стандарта, направлены на: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Разъяснение того, что классификация обязательств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качестве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краткосрочны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или долгосрочны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должна основываться на правах, которые существуют на конец отчетного периода, путем внесения поправок в параграфы МСФО (IAS) 1.69(d) и МСФО (IAS) 1.73 таким образом, что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оба параграфа ссылались на «право» отсрочить погашение обязательства 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устанавливали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что только права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существующие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конец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отчетного периода»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мог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влиять на классификацию обязательства;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Установление связи между погашением обязательства и оттоком ресурсов из организации путем внесения дополнений к параграфу МСФО (IAS) 1.69 в отношении того, что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погашение означает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«передач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контрагенту денежных средств, долевых инструментов, прочих активов или услуг»; и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Пересмотр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руководства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МСФО (IAS) 1 в отношении классификации обязательств как долгосрочных и краткосрочных путем удаления параграфов МСФО (IAS) 1.74–76 и переноса их содержимого в расширенные и заново пронумерованные параграфы МСФО (IAS) 1.72R и МСФО (IAS) 1.73R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тем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чтобы схожие примеры были сгруппированы вместе.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 для представления комментариев истек 10 июня 2015 года.  Проект стандарта не содержит предлагаемой даты вступления в силу. Тем не менее, проект стандарта пред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лагает ретроспективное применение поправок, а также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разрешает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их досрочное применение.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742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466011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446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369332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ED/2015/3 «Концептуальные основы финансовой отчетности»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29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80421"/>
              </p:ext>
            </p:extLst>
          </p:nvPr>
        </p:nvGraphicFramePr>
        <p:xfrm>
          <a:off x="373388" y="1124744"/>
          <a:ext cx="8384724" cy="52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1728192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мае 2015 года СМСФО выпустил ED/2015/3 «Концептуальные основы финансовой отчетности», содержащий предложения в отношении областей существующи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концептуальны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основ, которы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СМСФО считал необходимым пересмотреть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Текущие концептуальные основы оставались в целом без изменений с начала их применения в 1989 году.  В 2005 году СМСФО и ССФУ приняли решение проверить и пересмотреть концептуальные основы.  Тем не менее, в связи с изменениями в приоритетах и медленным прогрессом по проекту в 2010 году работа была приостановлена. К тому времени был завершен только первый этап, который включал пересмотренные цели (глава 1) и качественные характеристики (глава 3). СМСФО и ССФУ также опубликовали дискуссионный документ и проект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документа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 отчитывающейся организации, но данная работа не была завершена.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ходе консультации по программе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работы СМСФО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2011 году многие участники призывали СМСФО к возобновлению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завершению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работы по проекту в отношении концептуальных основ, учитывая, что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накопилось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множество неразрешенных вопросов по концептуальным основам, с которыми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СМСФО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сталкивается в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ходе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многих текущих проект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В результате СМСФО добавил текущий проект в программу в сентябре 2012 года, на этот раз в качестве проекта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только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СМСФО, который более не будет направлен на существенный пересмотр основ, а уделяет внимание таким темам, которые не рассматривались ранее (напр., представление и раскрытие информации) или которые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содержали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очевидные недочеты, которые необходимо исправить. 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качестве первого этапа в июле 2013 года был опубликован дискуссионный документ, который охватывает все аспекты проекта в отношении концептуальных основ, за которым последовали два проекта стандарта - один проект рассматривает концептуальные основы, другой - ссылки на концептуальные основы в прочих документах СМСФО.  ED2015/3 устанавливает пересмотренные концептуальные основы, которые состоят из введения, восьми глав и двух приложений. В проект стандарта включены предложения по пересмотру определений актива и обязательства с целью включить инструкции по оценке и прекращению признания и установить основы по представлению и раскрытию информации.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ED2015/3 сопровождается проектом стандарта, содержащим предложения в отношении ссылок на «Концептуальные основы» в прочих документах СМСФО (см. ED2015/4).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 для представления комментариев истек 26 октября 2015 года.  СМСФО намеревается окончательно утвердить пересмотренные концептуальные основы в 2016 году. 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28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34553" y="3321995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66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«Учет приобретений долей участия в совместных операциях» (поправки к МСФО (IFRS) 11)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61720" y="1112022"/>
          <a:ext cx="8384724" cy="50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1422103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(IFRS) 11 «Совместн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ое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предпринимательство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 в первую очередь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рассматривает вопросы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классификации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совместн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ого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предпринимательства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качестве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«совместно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предприяти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 и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«совместны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й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». 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этом,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стандарт не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содержит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собственны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требовани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й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 учету, но указывает составителям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отчетности, какие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использовать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ответ на запросы, СМСФО предоставил более конкретные указания на то, какой стандарт применяется организацией при первоначальном признании доли участия организации в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чья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деятельность представляет собой бизнес. Поправки к МСФО (IFRS) 11 разъясняют, что организация, которая приобретает долю участия в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чья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деятельность представляет собой бизнес согласно определению в МСФО (IFRS) 3, должна применять все принципы для учета объединения бизнес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предусмотренные МСФО (IFRS) 3 и другими МСФО, за исключением принципов, противоречащих указаниям МСФО (IFRS) 11. 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Соответственно, участник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который является покупателем такой доли, должен: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оценить по справедливой стоимости большинство идентифицируемых активов и обязательств;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признать затраты, связанные с приобретением, в качестве расходов (за исключением затрат на выпуск долговых или долевых ценных бумаг);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признать отложенные налоги;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признать гудвил или прибыль от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выгодного приобретения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;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провести тестирование на обесценение в отношении генерирующих денежные потоки единиц, к которым был отнесен гудвил; и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раскрыть необходимую информацию, относящуюся к сделкам по объединению бизнес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применяются к приобретению доли в существующ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а также к приобретению доли в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формировании, за исключением тех случаев, когда формирование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совпадает с формированием бизнеса.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МСФО (IFRS) 1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«Первое применение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еждународных стандартов финансовой отчетности»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были также внесены поправки для расширения списка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освобождений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отношении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учета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объединени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бизнес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таким образом данный список теперь включает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прошлые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приобретени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доли в совместн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операци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чья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деятельность представляет собой бизнес.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вступают в силу в отношении годовых периодов, начинающихся 1 января 2016 года или после этой даты. Допустимо ранее применение, но необходимо сделать соответствующие раскрытия.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применяются перспективно.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79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en-US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89946" y="3394003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36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ED/2015/4 «Обновление ссылок на концептуальные основы»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30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04714"/>
              </p:ext>
            </p:extLst>
          </p:nvPr>
        </p:nvGraphicFramePr>
        <p:xfrm>
          <a:off x="373388" y="1124744"/>
          <a:ext cx="8384724" cy="5182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26660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ED/2015/4 «Обновление ссылок на концептуальные основы» содержит предлагаемые поправки к МСФО (IFRS) 2, МСФО (IFRS) 3, МСФО (IFRS) 4, МСФО (IFRS) 6, МСФО (IAS) 1, МСФО (IAS) 8, МСФО (IAS) 34, ПКИ (SIC)-27 и ПКИ (SIC)-32 с целью обновить данные документы в отношении ссылок и цитат из основ таким образом, чтобы они ссылались на пересмотренные «Концептуальные основы» в ED2015/3 (см. выше).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Предлагаемые поправки имеют ограниченную сферу применения и в основном вносят исправления в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отношении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названи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«Концептуальных основ». СМСФО не предусматривает включение новых определений в стандарты. Такие изменения будут вноситься при последующем пересмотре конкретного стандарта.  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 для представления комментариев истек 26 октября 2015 года.  Поскольку концептуальные основы в основном затронут СМСФО и его работу, в то время как предложения в отношении прочих документов могут также повлиять на составителей финансовой отчетности, СМСФО рассматривает предоставление периода перехода, составляющего приблизительно 18 месяцев, для предлагаемых поправок в ED/2015/4, чтобы дать составителям время выявить, понять и учесть возможные последствия. 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378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469014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18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116632"/>
            <a:ext cx="8388000" cy="1231106"/>
          </a:xfrm>
        </p:spPr>
        <p:txBody>
          <a:bodyPr/>
          <a:lstStyle/>
          <a:p>
            <a:r>
              <a:rPr lang="en-GB" sz="2000" dirty="0">
                <a:solidFill>
                  <a:schemeClr val="accent3"/>
                </a:solidFill>
              </a:rPr>
              <a:t>ED/2015/5 «Переоценка в результате изменения, </a:t>
            </a:r>
            <a:r>
              <a:rPr lang="ru-RU" sz="2000" dirty="0" smtClean="0">
                <a:solidFill>
                  <a:schemeClr val="accent3"/>
                </a:solidFill>
              </a:rPr>
              <a:t>сокращения</a:t>
            </a:r>
            <a:r>
              <a:rPr lang="en-GB" sz="2000" dirty="0" smtClean="0">
                <a:solidFill>
                  <a:schemeClr val="accent3"/>
                </a:solidFill>
              </a:rPr>
              <a:t> </a:t>
            </a:r>
            <a:r>
              <a:rPr lang="en-GB" sz="2000" dirty="0">
                <a:solidFill>
                  <a:schemeClr val="accent3"/>
                </a:solidFill>
              </a:rPr>
              <a:t>или </a:t>
            </a:r>
            <a:r>
              <a:rPr lang="ru-RU" sz="2000" dirty="0" smtClean="0">
                <a:solidFill>
                  <a:schemeClr val="accent3"/>
                </a:solidFill>
              </a:rPr>
              <a:t>погашения обязательств </a:t>
            </a:r>
            <a:r>
              <a:rPr lang="en-GB" sz="2000" dirty="0" smtClean="0">
                <a:solidFill>
                  <a:schemeClr val="accent3"/>
                </a:solidFill>
              </a:rPr>
              <a:t>по </a:t>
            </a:r>
            <a:r>
              <a:rPr lang="en-GB" sz="2000" dirty="0">
                <a:solidFill>
                  <a:schemeClr val="accent3"/>
                </a:solidFill>
              </a:rPr>
              <a:t>программе / Право на возврат средств из программы c установленными выплатами» (предлагаемые поправки к МСФО (IAS) 19 и </a:t>
            </a:r>
            <a:r>
              <a:rPr lang="en-GB" sz="2000" dirty="0" smtClean="0">
                <a:solidFill>
                  <a:schemeClr val="accent3"/>
                </a:solidFill>
              </a:rPr>
              <a:t>К</a:t>
            </a:r>
            <a:r>
              <a:rPr lang="ru-RU" sz="2000" dirty="0" smtClean="0">
                <a:solidFill>
                  <a:schemeClr val="accent3"/>
                </a:solidFill>
              </a:rPr>
              <a:t>Р</a:t>
            </a:r>
            <a:r>
              <a:rPr lang="en-GB" sz="2000" dirty="0" smtClean="0">
                <a:solidFill>
                  <a:schemeClr val="accent3"/>
                </a:solidFill>
              </a:rPr>
              <a:t>МФО </a:t>
            </a:r>
            <a:r>
              <a:rPr lang="en-GB" sz="2000" dirty="0">
                <a:solidFill>
                  <a:schemeClr val="accent3"/>
                </a:solidFill>
              </a:rPr>
              <a:t>(IFRIC) 14)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31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181458"/>
              </p:ext>
            </p:extLst>
          </p:nvPr>
        </p:nvGraphicFramePr>
        <p:xfrm>
          <a:off x="362431" y="1443354"/>
          <a:ext cx="8384724" cy="4866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016224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pPr lvl="0"/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lvl="0"/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июне СМСФО опубликовал ED/2015/5 «Переоценка в результате изменения,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сокращения или погашения обязательств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программе / Право на возврат средств из программы c установленными выплатами» (предлагаемые поправки к МСФО (IAS) 19 и КМФРО (IFRIC) 14) для разрешения различных вопросов.    ED/2015/5 предлагает:</a:t>
                      </a:r>
                    </a:p>
                    <a:p>
                      <a:pPr lvl="0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Переоценк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результате изменения,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сокращения или погашения обязательств </a:t>
                      </a: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программе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Если чистое обязательство или актив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программы с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установленным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выплатам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переоценивается в результате изменения,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сокращения или погашения обязательств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программе, стоимость услуг текущего периода и чистая величина процентов за период после переоценки определяется с использованием допущений, которые применялись для переоценки.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Чистая величина процентов в отношении оставшегося периода определяется на основании переоцененного чистого обязательства или актива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программы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установленными выплатами.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Стоимость услуг предыдущих периодов или прибыль или убыток при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погашении обязательств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не оказывают влияние на стоимость услуг текущего периода и чистую величину процентов в текущем отчетном периоде до изменения,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сокращения или погашения обязательств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программе.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Данные поправки должны применяться ретроспективно, но СМСФО предлагает исключение в отношении корректировок балансовой стоимости активов, выходящих за рамки сферы применения МСФО (IAS) 19.</a:t>
                      </a:r>
                    </a:p>
                    <a:p>
                      <a:pPr lvl="0"/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Право на возврат средств из программы c установленными выплатами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Когда организация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определяет</a:t>
                      </a:r>
                      <a:r>
                        <a:rPr lang="ru-RU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возможность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возврат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средств из программы c установленными выплатами, суммы, которые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другие стороны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могут использовать для прочих целей, не включены в сумму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профицита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которую организация отражает в составе активов на основании будущей выплаты средств.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предполагается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постепенн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ое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погашение обязательств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если иные лица могут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ликвидировать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программу без согласия организации.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Право иных лиц принимать решения в отношении инвестиций без изменения установленных выплат для участников программы не оказывает влияния на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возможность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возврат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средств из программы.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Если организация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определяет, что существует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прав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возврат средств и сокращение будущих взносов, организация принимает во внимание действующие требования национального законодательства, а также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обусловленные практикой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обязательства, условия и сроки, которые были согласованы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договор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 взаимо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связи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между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предельной величиной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активов и стоимостью услуг предыдущих периодов либо прибылью или убытком от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погашения обязательства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МСФО (IAS) 19 разъяснит, что стоимость услуг предыдущих периодов либо прибыль или убыток от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погашения обязательства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оцениваются и признаются в отчете о прибылях и убытках в соответствии с существующими требованиями в МСФО (IAS) 19, а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изменения влияния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предельной величины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активов признаются в отчете о прочем совокупном доходе.</a:t>
                      </a:r>
                      <a:endParaRPr lang="ru-RU" sz="900" b="0" strike="sng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 для представления комментариев истек 19 октября 2015 года.  Проект стандарта не содержит предлагаемой даты вступления в силу. Тем не менее, проект стандарта пред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лагает ретроспективное применение поправок и возможность досрочного применения.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498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97006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554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DI 2015/1 </a:t>
            </a:r>
            <a:r>
              <a:rPr lang="en-GB" dirty="0" smtClean="0">
                <a:solidFill>
                  <a:schemeClr val="accent3"/>
                </a:solidFill>
              </a:rPr>
              <a:t>«</a:t>
            </a:r>
            <a:r>
              <a:rPr lang="ru-RU" dirty="0" smtClean="0">
                <a:solidFill>
                  <a:schemeClr val="accent3"/>
                </a:solidFill>
              </a:rPr>
              <a:t>Учет </a:t>
            </a:r>
            <a:r>
              <a:rPr lang="ru-RU" dirty="0">
                <a:solidFill>
                  <a:schemeClr val="accent3"/>
                </a:solidFill>
              </a:rPr>
              <a:t>н</a:t>
            </a:r>
            <a:r>
              <a:rPr lang="en-GB" dirty="0" smtClean="0">
                <a:solidFill>
                  <a:schemeClr val="accent3"/>
                </a:solidFill>
              </a:rPr>
              <a:t>еопределенност</a:t>
            </a:r>
            <a:r>
              <a:rPr lang="ru-RU" dirty="0" smtClean="0">
                <a:solidFill>
                  <a:schemeClr val="accent3"/>
                </a:solidFill>
              </a:rPr>
              <a:t>и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>
                <a:solidFill>
                  <a:schemeClr val="accent3"/>
                </a:solidFill>
              </a:rPr>
              <a:t>в отношении </a:t>
            </a:r>
            <a:r>
              <a:rPr lang="en-GB" dirty="0" smtClean="0">
                <a:solidFill>
                  <a:schemeClr val="accent3"/>
                </a:solidFill>
              </a:rPr>
              <a:t>налога </a:t>
            </a:r>
            <a:r>
              <a:rPr lang="en-GB" dirty="0">
                <a:solidFill>
                  <a:schemeClr val="accent3"/>
                </a:solidFill>
              </a:rPr>
              <a:t>на прибыль»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32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08488"/>
              </p:ext>
            </p:extLst>
          </p:nvPr>
        </p:nvGraphicFramePr>
        <p:xfrm>
          <a:off x="312453" y="1085234"/>
          <a:ext cx="8384724" cy="529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9787"/>
                <a:gridCol w="1964937"/>
              </a:tblGrid>
              <a:tr h="248169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Комитет по разъяснениям МСФО обнаружил расхождения в практике в отношении признания и оценки текущего налога, отложенных налоговых обязательств и активов, как определено в параграфе 5 МСФО (IAS) 12 «Налог на прибыль», когда существует неопределенность в отношении суммы задолженности по налогу на прибыль (налога на прибыль к возмещению). Вследствие этого, Комитет по разъяснениям МСФО принял решение разработать разъяснение.</a:t>
                      </a:r>
                    </a:p>
                    <a:p>
                      <a:pPr marL="171450" marR="93345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Проект разъяснения предусматривает, что разъяснение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будет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применя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ться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 определению налогооблагаемой прибыли (налогового убытка), налоговой базы, неиспользованных налоговых убытков, неиспользованных налоговых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льгот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 налоговых ставок, когда существует неопределенность в отношении подхода к налогу на прибыль согласно МСФО (IAS) 12.  Проект разъяснения включает следующие области: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Должен ли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налог на прибыль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оцениваться в отношении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совокупности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налоговых позиций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Допущения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отношении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проверок со стороны налоговых органов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Определение налогооблагаемой прибыли (налогооблагаемого убытка), налоговой базы, неиспользованных налоговых убытков, неиспользованных налоговых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льгот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 налоговых ставок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Влияние изменения фактов и обстоятельств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93345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Проект разъяснения не содержит новых требований к раскрытию информации. Вместо этого он обращает внимание на существующие требования к раскрытию информации в соответствии с МСФО (IAS) 1 «Представление финансовой отчетности», МСФО (IAS) 12</a:t>
                      </a:r>
                      <a:r>
                        <a:rPr sz="1000" b="0" i="0" strike="noStrike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и МСФО (IAS) 37</a:t>
                      </a:r>
                      <a:r>
                        <a:rPr sz="1000" b="0" i="0" strike="noStrike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«Оценочные обязательства, условные обязательства и условные активы».</a:t>
                      </a:r>
                      <a:endParaRPr lang="ru-RU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должна применять требования путем признания кумулятивного эффекта первоначального их применения в нераспределенной прибыли или в прочих надлежащих компонентах собственного капитала в начале отчетного периода, в котором организация впервые применяла данные требования, без корректировки сравнительной информации. Допустимо полное ретроспективное применение, если организация может осуществить данное применение без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осуществления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оценок задним числом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0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563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нажав 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66536" y="5085184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3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44624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DI 2015/2 «Операции в иностранной валюте и предоплата </a:t>
            </a:r>
            <a:r>
              <a:rPr lang="en-GB" dirty="0" smtClean="0">
                <a:solidFill>
                  <a:schemeClr val="accent3"/>
                </a:solidFill>
              </a:rPr>
              <a:t>воз</a:t>
            </a:r>
            <a:r>
              <a:rPr lang="ru-RU" dirty="0" smtClean="0">
                <a:solidFill>
                  <a:schemeClr val="accent3"/>
                </a:solidFill>
              </a:rPr>
              <a:t>мещения</a:t>
            </a:r>
            <a:r>
              <a:rPr lang="en-GB" dirty="0" smtClean="0">
                <a:solidFill>
                  <a:schemeClr val="accent3"/>
                </a:solidFill>
              </a:rPr>
              <a:t>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33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45463"/>
              </p:ext>
            </p:extLst>
          </p:nvPr>
        </p:nvGraphicFramePr>
        <p:xfrm>
          <a:off x="373389" y="761255"/>
          <a:ext cx="8384724" cy="553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4875"/>
                <a:gridCol w="1809849"/>
              </a:tblGrid>
              <a:tr h="3315817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Комитет по разъяснениям СМСФО установил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наличие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расхождения в практике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применения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обменных курсов</a:t>
                      </a:r>
                      <a:r>
                        <a:rPr lang="ru-RU" sz="1000" b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при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учете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операци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й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выраженных в иностранной валюте в соответствии с МСФО (IAS) 21 «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Влияние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изменений в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алютных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курсов» в обстоятельствах, в которых воз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змещение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получается или выплачивается до признания соответствующих активов, расходов или </a:t>
                      </a:r>
                      <a:r>
                        <a:rPr lang="ru-RU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доходов</a:t>
                      </a:r>
                      <a:r>
                        <a:rPr lang="en-GB" sz="1000" b="0" strike="noStrike" kern="1200" dirty="0" smtClean="0">
                          <a:solidFill>
                            <a:schemeClr val="tx2"/>
                          </a:solidFill>
                          <a:latin typeface="+mn-lt"/>
                        </a:rPr>
                        <a:t>.  Вследствие этого,  Комитет по разъяснениям МСФО принял решение разработать разъяснение.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Разъяснение должно рассмотреть операци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в иностранной валюте,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когда</a:t>
                      </a:r>
                      <a:endParaRPr lang="en-GB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воз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меще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ние, которое выражено или оценено в иностранной валюте;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организация отражает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актив в виде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предоплат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ы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или обязательств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по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отложенному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доходу в отношении данного воз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меще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ния, до признания соответствующего актива, расхода или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дохода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; и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актив в виде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предоплат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ы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или обязательств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по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отложенному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доходу является немонетарным.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Комитет по разъяснениям пришел к следующему выводу: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Дата операции, для целей определения обменных курсов, является более ранней из следующих дат: (a) даты первоначального признания немонетарного актива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 виде предоплаты 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или обязательства по отложенному доходу и (b) даты, когда актив, расход или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доход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признается в финансовой отчетности.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Если операция признается поэтап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, дата проведения операции устанавливается отдельно для каждого этапа.</a:t>
                      </a:r>
                    </a:p>
                    <a:p>
                      <a:pPr marL="628650" marR="93345" lvl="1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Если существует более, чем одна дата операции,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обменные курсы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на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кажд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ую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дат</a:t>
                      </a:r>
                      <a:r>
                        <a:rPr lang="ru-RU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</a:t>
                      </a:r>
                      <a:r>
                        <a:rPr lang="en-GB" sz="1000" b="0" i="0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будут применяться для пересчета соответствующей части операции.</a:t>
                      </a:r>
                    </a:p>
                    <a:p>
                      <a:pPr marL="171450" marR="93345" indent="-17145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000" b="0" i="0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первоначальном применении организации могут применять разъяснение либо ретроспективно в соответствии с МСФО (IAS) 8 или перспективно ко всем активам, расходам или доходам, выраженным в иностранной валюте, входящим в сферу применения МСФО, которые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были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первоначально признаны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раньше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дат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начала отчетного периода,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котором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организация первоначально применяет разъяснение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или не раньше даты начала</a:t>
                      </a:r>
                      <a:r>
                        <a:rPr lang="ru-RU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предыдущего отчетного периода, представленного в качестве сравнительной информации.</a:t>
                      </a:r>
                      <a:endParaRPr lang="ru-RU" sz="9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943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10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0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10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10866" y="4546131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7503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ED 2015/8 «Практическое руководство МСФО - Применение существенности в финансовой отчетности» 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34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56206"/>
              </p:ext>
            </p:extLst>
          </p:nvPr>
        </p:nvGraphicFramePr>
        <p:xfrm>
          <a:off x="395536" y="1052736"/>
          <a:ext cx="8384724" cy="424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1904004"/>
              </a:tblGrid>
              <a:tr h="2438656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Инструкции, предложенные в ED/2015/8 «Практическое руководство МСФО - Применение существенности в финансовой отчетности» направлены на предоставление объяснений и примеров,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целью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помочь руководству применить определение существенности. 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Руководство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включа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т три основные области: характеристики существенности, представление и раскрытие информации в финансовой отчетности, и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отсутствие раскрытий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и искажения. Они также содержат краткий раздел по применению существенности 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в отношении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требований признания и оценки.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Учитывая, что предлагаемое практическое руководство не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является обязательным к применению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МСФО, оно не содержит ни предлагаемой даты вступления в силу, ни указания по переходу. СМСФО также отмечает, что практическое руководство может претерпеть дальнейшие изменения даже после его окончательного утверждения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результате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разработки проекта концептуальных основ и проекта в отношении принципов раскрытия информации.</a:t>
                      </a:r>
                      <a:endParaRPr lang="ru-RU" sz="9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37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нажав 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96336" y="3898059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80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ED 2015/9 «Перевод в категорию «инвестиционная недвижимость» или из нее» (предлагаемая поправка к МСФО (IAS) 40)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35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28481"/>
              </p:ext>
            </p:extLst>
          </p:nvPr>
        </p:nvGraphicFramePr>
        <p:xfrm>
          <a:off x="368247" y="1390439"/>
          <a:ext cx="8384724" cy="428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1872208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Комитет по разъяснениям МСФО получил запрос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разъяснени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применения параграфа 57 МСФО (IAS) 40 «Инвестиционная недвижимость», который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содержит руководство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по переводу в категорию «инвестиционная недвижимость» или из нее. В частности, вопрос заключался в том, могут ли объекты незавершенного строительства или объекты в стадии разработки, которые ранее были классифицированы как запасы, быть переведены в категорию «инвестиционной недвижимости», если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произошло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очевидно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изменени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в использовании.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Комитет по разъяснениям передал вопрос на рассмотрение СМСФО, и на собрании в апреле 2015 года СМСФО предварительно согласился внести поправки в параграф для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разъяснения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принцип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ов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перевода в категорию «инвестиционная недвижимость» или из нее в МСФО (IAS) 40 с целью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уточнить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, что такой перевод должен быть выполнен исключительно в случаях,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когда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произошло изменение в использовании недвижимости.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Проект стандарта предлагает внести следующие поправки: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В параграф 57 будут включены поправки с целью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указать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, что организация должна переводить в категорию «инвестиционная недвижимость» или из нее только в том случае, если существует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подтверждение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изменения в использовании. Изменение в использовании происходит в случае, если недвижимость начинает соответствовать или прекращает соответствовать определению инвестиционной недвижимости.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Список примеров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подтверждений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, который содержится в параграфе 57(a) – (d), будет представлен как неисчерпывающий список вместо исчерпывающего списка.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Проект стандарта не содержит предлагаемой даты вступления в силу. Тем не менее, проект стандарта предлагает ретроспективное применение и возможность досрочного применения.</a:t>
                      </a:r>
                      <a:endParaRPr lang="ru-RU" sz="10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37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нажав </a:t>
                      </a:r>
                      <a:r>
                        <a:rPr lang="en-GB" sz="900" b="1" baseline="0" dirty="0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53274" y="3898059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942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369332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ED 2015/10 «Ежегодные усовершенствования МСФО, период 2014-2016 гг.»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36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534242"/>
              </p:ext>
            </p:extLst>
          </p:nvPr>
        </p:nvGraphicFramePr>
        <p:xfrm>
          <a:off x="395536" y="1052736"/>
          <a:ext cx="8384724" cy="439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2438656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Проект стандарта предлагает внесение поправок в следующие три стандарта в результате проекта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СМСФО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по ежегодным усовершенствованиям. 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МСФО (IFRS) 1 «Первоначальное применение международных стандартов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финансовой отчетности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» - Удалить краткосрочные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освобождения от применения требований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МСФО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в параграфах E3–E7 МСФО (IFRS) 1, поскольку они уже выполнили свое предусмотренное назначение;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МСФО (IFRS) 12 «Раскрытие информации об участии в других организациях» - Для разъяснения сферы применения стандарта путем указания на то, что требования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раскрытию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информации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в стандарте, за исключением требований, содержащихся в параграфах B10–B16, применяются к долям участия организации, перечисленным в параграфе 5, которые классифицируются как предназначенные для продажи, как предназначенные для распределения или как прекращенная деятельность в соответствии с МСФО (IFRS) 5 «Внеоборотные активы, предназначенные для продажи, и прекращенная деятельность»; и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МСФО (IAS) 28 «Инвестиции 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ассоциированные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организации и совместные предприятия» - Для разъяснения того, что выбор оценки по справедливой стоимости через прибыль или убыток инвестиции 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ассоциированную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организацию или совместное предприятие, принадлежащ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ей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организации, которая является организацией, специализирующейся на венчурных инвестициях, или иной организацией, соответствующей установленным требованиям, применим к каждой инвестиции в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ассоциированную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 организацию или совместное предприятие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по отдельности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при первоначальном признании.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Проект стандарта не содержит даты вступления в силу в отношении каких-либо предлагаемых поправок. СМСФО намеревается принять решение по данному проекту после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окончания периода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предоставления комментариев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проекту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стандарта.</a:t>
                      </a:r>
                      <a:endParaRPr lang="ru-RU" sz="10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37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9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нажав </a:t>
                      </a:r>
                      <a:r>
                        <a:rPr lang="en-GB" sz="1000" b="1" baseline="0" dirty="0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1000" b="1" baseline="0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8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806965" y="3861048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30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116632"/>
            <a:ext cx="8388000" cy="738664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ED 2015/11 «Применение МСФО (IFRS) 9 «Финансовые инструменты» вместе с МСФО (IFRS) 4 «Договоры страхования»» (предлагаемые поправки к МСФО (IFRS) 4)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53336"/>
            <a:ext cx="7559473" cy="252000"/>
          </a:xfrm>
        </p:spPr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37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73897"/>
              </p:ext>
            </p:extLst>
          </p:nvPr>
        </p:nvGraphicFramePr>
        <p:xfrm>
          <a:off x="335703" y="1253595"/>
          <a:ext cx="8384724" cy="5127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907"/>
                <a:gridCol w="1521817"/>
              </a:tblGrid>
              <a:tr h="3170490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pPr marL="171450" marR="93345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СМСФО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п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редлагает внести поправки в МСФО (IFRS) 4 «Договоры страхования»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в ответ на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выража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емую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обеспокоенност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в отношении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разных дат вступления в силу МСФО (IFRS) 9 «Финансовые инструменты» и нового стандарта по договорам страхования.  Предлагаемые поправки направлены на предоставление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выбора из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двух вариантов организаци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ям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, которые заключают договоры страхования в рамках сферы применения МСФО (IFRS) 4: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Вариант (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подход наложения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), который позволит организации, заключающей договоры в рамках сферы применения МСФО (IFRS) 4, представ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ля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ть некоторые изменения в справедливой стоимости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квалифицируемых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финансовых активов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в отчете о прочем совокупном доходе (ПСД).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Квалифицируемые ф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инансовые активы являются активами,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которые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будут оцениваться по справедливой стоимости через прибыль или убыток (ССЧПУ) согласно МСФО (IFRS) 9 «Финансовые инструменты»,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при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этом,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ранее они не могли оцениваться таким образом согласно МСФО (IAS) 39 «Финансовые инструменты: признание и оценка» и классифицировались как относящиеся к договорам в рамках сферы применения МСФО (IFRS) 4. Подход наложения у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странит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из отчета о прибылях и убытках и представит в ПСД влияние оценки финансовых активов по ССЧПУ. Организация сможет применять подход наложения в качестве выбора учетной политики ретроспективно в отношении отдельных квалифицируемых финансовых активов при первом применении МСФО (IFRS) 9.  Взаимоотношение между классифицированными финансовыми активами и соответствующими обязательствами по договорам страхования будет необходимо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периодически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провер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ть. Изменения во взаимоотношении может привести к повторной классификации и перераспределению накопленных остатков в ПСД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прибыль или убыток. Организация может изменить свою учетную политику и прекратить применение подхода наложения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начал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любого годового периода в соответствии с МСФО (IAS) 8 «Учетная политика, изменения в бухгалтерских оценках и ошибки», но не сможет впоследствии возобновить применение данного подхода.</a:t>
                      </a:r>
                    </a:p>
                    <a:p>
                      <a:pPr marL="628650" marR="93345" lvl="1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Возможное временное исключение (</a:t>
                      </a:r>
                      <a:r>
                        <a:rPr lang="en-GB" sz="800" b="1" dirty="0" smtClean="0">
                          <a:solidFill>
                            <a:schemeClr val="tx1"/>
                          </a:solidFill>
                        </a:rPr>
                        <a:t>подход отсрочки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) для организаций, преобладающей деятельности которых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является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заключение договоров в рамках сферы применения МСФО (IFRS) 4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, заключающееся в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продолжени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применения МСФО (IAS) 39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</a:rPr>
                        <a:t> вместо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МСФО (IFRS) 9 в отношении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годовых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периодов, начинающихся до 1 января 2021 года (так называемое «положение об истечении срока действия») или до того, как новый стандарт по страхованию вступит в силу и заменит МСФО (IFRS) 4. Данный вариант предусматривается для организаций, которые ранее не применяли какие-либо версии МСФО (IFRS) 9, за исключением требований МСФО (IFRS) 9 к представлению прибыли или убытков по обязательствам, отнесенным к категории оцениваемых по ССЧПУ.  Организация определ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яет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, соблюдает ли она условия преоблада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ющей деятельности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(оцененные на уровне отчитывающейся организации) путем сравнения балансовой стоимости обязательств, возникающих по договорам в рамках сферы применения МСФО (IFRS) 4, с совокупной балансовой стоимостью обязательств.  СМСФО указывает, что пороговые значения для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преобладающей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деятельности будут высокими, и 75% обязательств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по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страховой деятельности не будет достаточно.  Организация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может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применять подход отсрочки в отношении годовых периодов, начинающихся 1 января 2018 года или после этой даты. При прекращении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его применения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будут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действовать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 переходные положения МСФО (IFRS) 9. Предлагаемые поправки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не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распространяются на организации,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которые применяют </a:t>
                      </a:r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МСФО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</a:rPr>
                        <a:t> впервые.</a:t>
                      </a:r>
                      <a:endParaRPr lang="en-GB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Срок для представления комментариев истек 8 февраля 2016 года.  Проект стандарта предлагает решение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 проблемы, связанной с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разны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дата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вступления в силу МСФО (IFRS) 9 «Финансовые инструменты» и нового стандарта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договор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ам</a:t>
                      </a:r>
                      <a:r>
                        <a:rPr lang="ru-RU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страхования.</a:t>
                      </a:r>
                      <a:endParaRPr lang="ru-RU" sz="900" b="0" strike="sng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442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710866" y="4581128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8300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Arial" charset="0"/>
                <a:cs typeface="Arial" charset="0"/>
              </a:rPr>
              <a:t>Наименование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» относится к одному либо любому количеству юридических лиц, входящих в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 Туш </a:t>
            </a:r>
            <a:r>
              <a:rPr lang="ru-RU" sz="800" dirty="0" err="1">
                <a:latin typeface="Arial" charset="0"/>
                <a:cs typeface="Arial" charset="0"/>
              </a:rPr>
              <a:t>Томацу</a:t>
            </a:r>
            <a:r>
              <a:rPr lang="ru-RU" sz="800" dirty="0">
                <a:latin typeface="Arial" charset="0"/>
                <a:cs typeface="Arial" charset="0"/>
              </a:rPr>
              <a:t> Лимитед», частную компанию с ответственностью участников в гарантированных ими пределах, зарегистрированную </a:t>
            </a:r>
            <a:r>
              <a:rPr lang="en-US" sz="800" dirty="0">
                <a:latin typeface="Arial" charset="0"/>
                <a:cs typeface="Arial" charset="0"/>
              </a:rPr>
              <a:t/>
            </a:r>
            <a:br>
              <a:rPr lang="en-US" sz="800" dirty="0">
                <a:latin typeface="Arial" charset="0"/>
                <a:cs typeface="Arial" charset="0"/>
              </a:rPr>
            </a:br>
            <a:r>
              <a:rPr lang="ru-RU" sz="800" dirty="0">
                <a:latin typeface="Arial" charset="0"/>
                <a:cs typeface="Arial" charset="0"/>
              </a:rPr>
              <a:t>в соответствии с законодательством Великобритании; каждое такое юридическое лицо является самостоятельным </a:t>
            </a:r>
            <a:r>
              <a:rPr lang="en-US" sz="800" dirty="0">
                <a:latin typeface="Arial" charset="0"/>
                <a:cs typeface="Arial" charset="0"/>
              </a:rPr>
              <a:t/>
            </a:r>
            <a:br>
              <a:rPr lang="en-US" sz="800" dirty="0">
                <a:latin typeface="Arial" charset="0"/>
                <a:cs typeface="Arial" charset="0"/>
              </a:rPr>
            </a:br>
            <a:r>
              <a:rPr lang="ru-RU" sz="800" dirty="0">
                <a:latin typeface="Arial" charset="0"/>
                <a:cs typeface="Arial" charset="0"/>
              </a:rPr>
              <a:t>и независимым юридическим лицом. Подробная информация о юридической структуре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 Туш </a:t>
            </a:r>
            <a:r>
              <a:rPr lang="ru-RU" sz="800" dirty="0" err="1">
                <a:latin typeface="Arial" charset="0"/>
                <a:cs typeface="Arial" charset="0"/>
              </a:rPr>
              <a:t>Томацу</a:t>
            </a:r>
            <a:r>
              <a:rPr lang="ru-RU" sz="800" dirty="0">
                <a:latin typeface="Arial" charset="0"/>
                <a:cs typeface="Arial" charset="0"/>
              </a:rPr>
              <a:t> Лимитед» </a:t>
            </a:r>
            <a:r>
              <a:rPr lang="en-US" sz="800" dirty="0">
                <a:latin typeface="Arial" charset="0"/>
                <a:cs typeface="Arial" charset="0"/>
              </a:rPr>
              <a:t/>
            </a:r>
            <a:br>
              <a:rPr lang="en-US" sz="800" dirty="0">
                <a:latin typeface="Arial" charset="0"/>
                <a:cs typeface="Arial" charset="0"/>
              </a:rPr>
            </a:br>
            <a:r>
              <a:rPr lang="ru-RU" sz="800" dirty="0">
                <a:latin typeface="Arial" charset="0"/>
                <a:cs typeface="Arial" charset="0"/>
              </a:rPr>
              <a:t>и входящих в нее юридических лиц представлена на сайте www.deloitte.com/</a:t>
            </a:r>
            <a:r>
              <a:rPr lang="ru-RU" sz="800" dirty="0" err="1">
                <a:latin typeface="Arial" charset="0"/>
                <a:cs typeface="Arial" charset="0"/>
              </a:rPr>
              <a:t>about</a:t>
            </a:r>
            <a:r>
              <a:rPr lang="ru-RU" sz="800" dirty="0">
                <a:latin typeface="Arial" charset="0"/>
                <a:cs typeface="Arial" charset="0"/>
              </a:rPr>
              <a:t>. Подробная информация о юридической структуре «</a:t>
            </a:r>
            <a:r>
              <a:rPr lang="ru-RU" sz="800" dirty="0" err="1">
                <a:latin typeface="Arial" charset="0"/>
                <a:cs typeface="Arial" charset="0"/>
              </a:rPr>
              <a:t>Делойта</a:t>
            </a:r>
            <a:r>
              <a:rPr lang="ru-RU" sz="800" dirty="0">
                <a:latin typeface="Arial" charset="0"/>
                <a:cs typeface="Arial" charset="0"/>
              </a:rPr>
              <a:t>» в СНГ представлена на сайте www.deloitte.com/</a:t>
            </a:r>
            <a:r>
              <a:rPr lang="ru-RU" sz="800" dirty="0" err="1">
                <a:latin typeface="Arial" charset="0"/>
                <a:cs typeface="Arial" charset="0"/>
              </a:rPr>
              <a:t>ru</a:t>
            </a:r>
            <a:r>
              <a:rPr lang="ru-RU" sz="800" dirty="0">
                <a:latin typeface="Arial" charset="0"/>
                <a:cs typeface="Arial" charset="0"/>
              </a:rPr>
              <a:t>/</a:t>
            </a:r>
            <a:r>
              <a:rPr lang="ru-RU" sz="800" dirty="0" err="1">
                <a:latin typeface="Arial" charset="0"/>
                <a:cs typeface="Arial" charset="0"/>
              </a:rPr>
              <a:t>about</a:t>
            </a:r>
            <a:r>
              <a:rPr lang="ru-RU" sz="800" dirty="0">
                <a:latin typeface="Arial" charset="0"/>
                <a:cs typeface="Arial" charset="0"/>
              </a:rPr>
              <a:t>.</a:t>
            </a: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Arial" charset="0"/>
              <a:cs typeface="Arial" charset="0"/>
            </a:endParaRP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Arial" charset="0"/>
                <a:cs typeface="Arial" charset="0"/>
              </a:rPr>
              <a:t>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» предоставляет услуги в области аудита, налогообложения, управленческого и финансового консультирования государственным и частным компаниям, работающим в различных отраслях промышленности.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» </a:t>
            </a:r>
            <a:r>
              <a:rPr lang="ru-RU" sz="800" dirty="0">
                <a:latin typeface="Arial" charset="0"/>
                <a:cs typeface="Arial" charset="0"/>
                <a:sym typeface="Symbol"/>
              </a:rPr>
              <a:t></a:t>
            </a:r>
            <a:r>
              <a:rPr lang="ru-RU" sz="800" dirty="0">
                <a:latin typeface="Arial" charset="0"/>
                <a:cs typeface="Arial" charset="0"/>
              </a:rPr>
              <a:t> международная сеть компаний, которые используют свои обширные отраслевые знания и многолетний опыт практической работы при обслуживании клиентов в любых сферах деятельности в более чем 1</a:t>
            </a:r>
            <a:r>
              <a:rPr lang="en-US" sz="800" dirty="0">
                <a:latin typeface="Arial" charset="0"/>
                <a:cs typeface="Arial" charset="0"/>
              </a:rPr>
              <a:t>5</a:t>
            </a:r>
            <a:r>
              <a:rPr lang="ru-RU" sz="800" dirty="0">
                <a:latin typeface="Arial" charset="0"/>
                <a:cs typeface="Arial" charset="0"/>
              </a:rPr>
              <a:t>0 странах мира. Около 200 000</a:t>
            </a:r>
            <a:r>
              <a:rPr lang="en-US" sz="800" dirty="0">
                <a:latin typeface="Arial" charset="0"/>
                <a:cs typeface="Arial" charset="0"/>
              </a:rPr>
              <a:t> </a:t>
            </a:r>
            <a:r>
              <a:rPr lang="ru-RU" sz="800" dirty="0">
                <a:latin typeface="Arial" charset="0"/>
                <a:cs typeface="Arial" charset="0"/>
              </a:rPr>
              <a:t>специалистов «</a:t>
            </a:r>
            <a:r>
              <a:rPr lang="ru-RU" sz="800" dirty="0" err="1">
                <a:latin typeface="Arial" charset="0"/>
                <a:cs typeface="Arial" charset="0"/>
              </a:rPr>
              <a:t>Делойта</a:t>
            </a:r>
            <a:r>
              <a:rPr lang="ru-RU" sz="800" dirty="0">
                <a:latin typeface="Arial" charset="0"/>
                <a:cs typeface="Arial" charset="0"/>
              </a:rPr>
              <a:t>» по всему миру привержены идеям достижения совершенства в предоставлении профессиональных услуг своим клиентам.</a:t>
            </a: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Arial" charset="0"/>
              <a:cs typeface="Arial" charset="0"/>
            </a:endParaRP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Arial" charset="0"/>
                <a:cs typeface="Arial" charset="0"/>
              </a:rPr>
              <a:t>Сотрудники «</a:t>
            </a:r>
            <a:r>
              <a:rPr lang="ru-RU" sz="800" dirty="0" err="1">
                <a:latin typeface="Arial" charset="0"/>
                <a:cs typeface="Arial" charset="0"/>
              </a:rPr>
              <a:t>Делойта</a:t>
            </a:r>
            <a:r>
              <a:rPr lang="ru-RU" sz="800" dirty="0">
                <a:latin typeface="Arial" charset="0"/>
                <a:cs typeface="Arial" charset="0"/>
              </a:rPr>
              <a:t>» объединены особой культурой сотрудничества, которая в сочетании с преимуществами культурного разнообразия направлена на развитие высоких моральных качеств и командного духа и повышает ценность наших услуг для клиентов и рынков. Большое внимание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» уделяет постоянному обучению своих сотрудников, получению ими опыта практической работы и предоставлению возможностей карьерного роста. Специалисты «</a:t>
            </a:r>
            <a:r>
              <a:rPr lang="ru-RU" sz="800" dirty="0" err="1">
                <a:latin typeface="Arial" charset="0"/>
                <a:cs typeface="Arial" charset="0"/>
              </a:rPr>
              <a:t>Делойта</a:t>
            </a:r>
            <a:r>
              <a:rPr lang="ru-RU" sz="800" dirty="0">
                <a:latin typeface="Arial" charset="0"/>
                <a:cs typeface="Arial" charset="0"/>
              </a:rPr>
              <a:t>» способствуют укреплению корпоративной ответственности, повышению общественного доверия к компаниям объединения и созданию благоприятной атмосферы в обществе.</a:t>
            </a: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Arial" charset="0"/>
              <a:cs typeface="Arial" charset="0"/>
            </a:endParaRPr>
          </a:p>
          <a:p>
            <a:pPr defTabSz="914457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latin typeface="Arial" charset="0"/>
                <a:cs typeface="Arial" charset="0"/>
              </a:rPr>
              <a:t>© 20</a:t>
            </a:r>
            <a:r>
              <a:rPr lang="en-US" sz="800" dirty="0" smtClean="0">
                <a:latin typeface="Arial" charset="0"/>
                <a:cs typeface="Arial" charset="0"/>
              </a:rPr>
              <a:t>1</a:t>
            </a:r>
            <a:r>
              <a:rPr lang="ru-RU" sz="800" dirty="0" smtClean="0">
                <a:latin typeface="Arial" charset="0"/>
                <a:cs typeface="Arial" charset="0"/>
              </a:rPr>
              <a:t>6 </a:t>
            </a:r>
            <a:r>
              <a:rPr lang="ru-RU" sz="800" dirty="0">
                <a:latin typeface="Arial" charset="0"/>
                <a:cs typeface="Arial" charset="0"/>
              </a:rPr>
              <a:t>ЗАО «</a:t>
            </a:r>
            <a:r>
              <a:rPr lang="ru-RU" sz="800" dirty="0" err="1">
                <a:latin typeface="Arial" charset="0"/>
                <a:cs typeface="Arial" charset="0"/>
              </a:rPr>
              <a:t>Делойт</a:t>
            </a:r>
            <a:r>
              <a:rPr lang="ru-RU" sz="800" dirty="0">
                <a:latin typeface="Arial" charset="0"/>
                <a:cs typeface="Arial" charset="0"/>
              </a:rPr>
              <a:t> и Туш СНГ». Все права защищены.</a:t>
            </a:r>
            <a:endParaRPr lang="ru-RU" sz="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«Разъяснение </a:t>
            </a:r>
            <a:r>
              <a:rPr lang="ru-RU" dirty="0" smtClean="0">
                <a:solidFill>
                  <a:schemeClr val="accent3"/>
                </a:solidFill>
              </a:rPr>
              <a:t>допустимых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>
                <a:solidFill>
                  <a:schemeClr val="accent3"/>
                </a:solidFill>
              </a:rPr>
              <a:t>методов амортизации» (поправки к МСФО (IAS) 16 и МСФО (IAS) 38)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5" y="6453336"/>
            <a:ext cx="7559473" cy="252000"/>
          </a:xfrm>
        </p:spPr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4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3389" y="1040880"/>
          <a:ext cx="8384724" cy="50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100088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(IAS) 16 и МСФО (IAS) 38 требуют применения метода амортизации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который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отраж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предполагаем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ую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структуру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потребления будущих экономических выгод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актив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Наиболее распространены следующие методы: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линейный метод, метод уменьшаемого остатка и метод списания стоимости пропорционально объему продукции.   </a:t>
                      </a:r>
                    </a:p>
                    <a:p>
                      <a:endParaRPr lang="ru-RU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к МСФО (IAS) 16:</a:t>
                      </a:r>
                    </a:p>
                    <a:p>
                      <a:endParaRPr lang="ru-RU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поясняют, что применение метода амортизации, основанного исключительно на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выручке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генерируемой в результате деятельности, в которой задействован актив,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является допустимым.  Это обусловлено тем, что данный подход отражает особенности генерирования экономических выгод, возникающих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результате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деятельности, частью которой является актив, а не предполагаемые особенности потребления будущих экономических выгод, получаемых от актива.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к МСФО (IAS) 38: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устанавливают опровержимое допущение, что метод амортизации, основанный на выручке, в отношении нематериальных активов является недопустимым по тем же причинам, которые указаны в МСФО (IAS) 16.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Тем не менее, СМСФО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что существуют ограниченные случаи, когда данное допущение может быть опровергнуто: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Нематериальные активы выражены как оценка выручки (преобладающим ограничивающим фактором, присущим нематериальному активу, является достижение порогового значения выручки); и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можно продемонстрировать, что выручка и потребление экономических выгод от нематериального актива в высшей степени взаимосвязаны (потребление нематериального актива напрямую связано с выручкой, генерируемой при использовании актива).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обоих стандартах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также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содержат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инструкции касательно того, что ожидаемое будущее уменьшение цены продажи может указывать на увеличение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нормы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потребления будущих экономических выгод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данного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актив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действуют в отношении годовых периодов, начинающихся 1 января 2016 года или после этой даты. Допускается досрочное применение.  </a:t>
                      </a:r>
                      <a:endParaRPr lang="ru-R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28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9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61002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897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«Сельское хозяйство: плодовые культуры»</a:t>
            </a:r>
            <a:r>
              <a:rPr dirty="0" smtClean="0"/>
              <a:t> </a:t>
            </a:r>
            <a:r>
              <a:rPr lang="en-GB" dirty="0" smtClean="0">
                <a:solidFill>
                  <a:schemeClr val="accent3"/>
                </a:solidFill>
              </a:rPr>
              <a:t>(поправки к МСФО (IAS) 16 и МСФО (IAS) 41)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</a:t>
            </a:r>
            <a:r>
              <a:rPr lang="ru-RU" dirty="0" smtClean="0">
                <a:solidFill>
                  <a:srgbClr val="313131"/>
                </a:solidFill>
              </a:rPr>
              <a:t>6</a:t>
            </a:r>
            <a:r>
              <a:rPr lang="en-GB" dirty="0" smtClean="0">
                <a:solidFill>
                  <a:srgbClr val="313131"/>
                </a:solidFill>
              </a:rPr>
              <a:t>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5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0113" y="1028848"/>
          <a:ext cx="8384724" cy="5198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8071"/>
                <a:gridCol w="2526653"/>
              </a:tblGrid>
              <a:tr h="3663450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июне 2014 года СМСФО издал поправки к МСФО (IAS) 16 и МСФО (IAS) 41.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относят плодовые культуры,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выращенные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 состояния, когда они начинают плодоносить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 сфере применения МСФО (IAS) 16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таким образом,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данные плодовые культуры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должны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учитыва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ться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аналогично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основны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средства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Чтобы установить различие между растениями, которые попадают в сферу применения МСФО (IAS) 41 и оцениваются по справедливой стоимости за вычетом затрат на продажу, и растениями, которые были отнесены к сфере применения МСФО (IAS) 16, «плодовая культура» определяется как «живое растение, которое: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используется для производства или получения сельскохозяйственной продукции;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как ожидается, будет плодоносить в течение более одного периода; и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малой степенью вероятности будет продано в качестве сельскохозяйственной продукции, за исключением побочных продаж в качестве отходов.»</a:t>
                      </a:r>
                    </a:p>
                    <a:p>
                      <a:pPr marL="457200" lvl="1" indent="0">
                        <a:buFont typeface="+mj-lt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разделы сферы применения обоих стандартов были включены поправки для разъяснения того, что биологические активы, за исключением плодовых культур, учитываются в соответствии с МСФО (IAS) 41.  Плодовые культуры находятся в сфере применения МСФО (IAS) 16.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Продукция, выращиваемая на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плодовых культурах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остается в сфере применения МСФО (IAS) 41.  Кроме этого, государственные субсидии, связанные с плодовыми культурами, больше не относятся к сфере применения МСФО (IAS) 41, они должны быть учтены согласно МСФО (IAS) 20 «Учет государственных субсидий и раскрытие информации о государственной помощи».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действуют в отношении годовых периодов, начинающихся с 1 января 2016 года, и применяются ретроспективно. Допускается досрочное применение.  При первоначальном применении поправок организация вправе принять решение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использовать справедливую стоимость объекта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представляющий собой плодовую культуру,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качестве условной первоначальной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стоимости на начало самого раннего представленного периода.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Организация не обязана раскрывать количественную информацию, требуемую пунктом 28(f) МСФО (IAS) 8, для текущего периода. Однако организация должна представить данное раскрытие количественной информации для каждого предыдущего периода, представленного в отчетности. 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730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302909" y="4941168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800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«Метод долевого участия в отдельной финансовой отчетности» (поправки к МСФО (IAS) 27)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</a:t>
            </a:r>
            <a:r>
              <a:rPr lang="en-GB" dirty="0" err="1" smtClean="0">
                <a:solidFill>
                  <a:srgbClr val="313131"/>
                </a:solidFill>
              </a:rPr>
              <a:t>Делойт</a:t>
            </a:r>
            <a:r>
              <a:rPr lang="en-GB" dirty="0" smtClean="0">
                <a:solidFill>
                  <a:srgbClr val="313131"/>
                </a:solidFill>
              </a:rPr>
              <a:t>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6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0113" y="1034347"/>
          <a:ext cx="8384724" cy="50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466661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августе 2014 года СМСФО издал поправки к МСФО (IAS) 27 для воз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вращения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метода долевого участия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качестве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способа учета инвестиций в дочерние организации, совместные предприятия или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ассоциированные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в отдельной финансовой отчетности организации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Эти изменения позволяют компаниям, которым в данный момент необходимо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составлять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два комплекта отдельной финансовой отчетности (один комплект финансовой отчетности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соответств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ии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местн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законодательств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которое требует применения метода долевого участия, другой комплект с целью соответствия требованиям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(IAS) 27), соответствовать одновременно требованиям местного законодательства и МСФО (IAS) 27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составл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всего од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комплект отчетности.  Изменения также аннулируют требование подготовки двух комплектов финансовой отчетности в соответствии с МСФО при переходе на учет согласно МСФО.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позволяют организации учитывать инвестиции в дочерние организации, совместные предприятия или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ассоциированные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в отдельной финансовой отчетности: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фактической стоимости,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соответствии с МСФО (</a:t>
                      </a: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IFRS)</a:t>
                      </a:r>
                      <a:r>
                        <a:rPr sz="1000" dirty="0"/>
                        <a:t> </a:t>
                      </a: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«Финансовые инструменты»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(или МСФО (</a:t>
                      </a: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IAS) 39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«Финансовые инструменты: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Признание и оценка»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для организаций, которые еще не приняли МСФО (IFRS) 9), или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использованием метода долевого участия, как описано в МСФО (IAS) 28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«Инвестиции в 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ассоциированные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организации и совместные предприятия»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 каждой категории инвестиций должен применяться единый порядок учета.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также содержат указание на то, что если материнская организация перестает быть инвестиционной организацией или становится инвестиционной организацией, она должна учитывать данное изменение с даты изменения статуса организации.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дополнение к поправкам к МСФО (IAS) 27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внесены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последующие поправки к МСФО (IAS) 28 во избежание потенциальных конфликтов с МСФО (</a:t>
                      </a: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IFRS) 10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«Консолидированная финансовая отчетность»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МСФО (</a:t>
                      </a:r>
                      <a:r>
                        <a:rPr lang="en-GB" sz="10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IFRS) 1</a:t>
                      </a:r>
                      <a:r>
                        <a:rPr sz="1000" dirty="0"/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«Первое применение Международных стандартов финансовой отчетности».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действуют в отношении годовых периодов, начинающихся 1 января 2016 года или после этой даты. Допускается досрочное применение.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применяются ретроспективно в соответствии с МСФО (</a:t>
                      </a:r>
                      <a:r>
                        <a:rPr lang="en-GB" sz="10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IAS) 8</a:t>
                      </a:r>
                      <a:r>
                        <a:rPr sz="1000" dirty="0"/>
                        <a:t> 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«Учетная политика, изменения в бухгалтерских оценках и ошибки»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719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</a:t>
                      </a:r>
                      <a:r>
                        <a:rPr lang="en-US" sz="1000" b="1" dirty="0" smtClean="0">
                          <a:solidFill>
                            <a:schemeClr val="accent1"/>
                          </a:solidFill>
                        </a:rPr>
                        <a:t>IAS</a:t>
                      </a: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 Plus, </a:t>
                      </a:r>
                      <a:r>
                        <a:rPr lang="en-GB" sz="10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0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10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97006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941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738664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«Инвестиционные организации: применение исключения из требования о консолидации» (поправки к МСФО (IFRS) 10, МСФО (IFRS) 12 и МСФО (IAS) 28)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7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0113" y="1384413"/>
          <a:ext cx="8384724" cy="431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2296436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октябре 2012 года СМСФО выпустил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«Инвестиционные организации» (поправки к МСФО (IFRS) 10, МСФО (IFRS) 12 и МСФО (IAS) 27),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установив исключение из требования о консолидации дочерних организаций в отношении организаций, которые соответствуют определению «инвестиционной организации». В ответ на запросы по разъяснению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требований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связанн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 данным исключением, в декабре 2014 года СМСФО опубликовал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документы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«Инвестиционные организации: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применение исключения из требования о консолидации» (поправки к МСФО (IFRS) 10, МСФО (IFRS) 12 и МСФО (IAS) 28).</a:t>
                      </a:r>
                      <a:r>
                        <a:rPr sz="1000" dirty="0"/>
                        <a:t> 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вносят изменения, направленные на разъяснение следующего: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Исключение из требования о составлении консолидированной финансовой отчетности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промежуточной материнской организации предусмотрено для материнской организации, которая сама является дочерней организацией инвестиционной организации, даже если инвестиционная организация оценивает все дочерние организации по справедливой стоимости. 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требуется консолидировать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очерн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юю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ю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которая оказывает услуги, относящиеся к инвестиционной деятельности материнской организации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если сама дочерняя организация является инвестиционной организацией.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использовании метода долевого участия неинвестиционной организацией-инвестором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отношении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инвестиционной организации-объект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инвестиций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ой организации или совместно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предприяти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), неинвестиционная организация-инвестор может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использовать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оценку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справедливой стоимости, применяемую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организацией или совместным предприятием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доли в дочерних организациях.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Необходимое раскрытие информации. 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Инвестиционная организация, которая оценивает все свои дочерние организации по справедливой стоимости,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раскрывает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информацию в отношении инвестиционных организаций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соответствии с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МСФО (IFRS) 12.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lang="en-GB" sz="1000" b="1" dirty="0" smtClean="0">
                        <a:solidFill>
                          <a:schemeClr val="accent4"/>
                        </a:solidFill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действуют в отношении годовых периодов, начинающихся с 1 января 2016 года, и должны применяться ретроспективно. Допускается досрочное применение.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36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492145" y="397006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134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«Ежегодные усовершенствования МСФО, период 2012 - 2014 гг.»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8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84134" y="1052736"/>
          <a:ext cx="8384724" cy="462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852"/>
                <a:gridCol w="2025872"/>
              </a:tblGrid>
              <a:tr h="1800200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  <a:r>
                        <a:rPr lang="ru-RU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  <a:endParaRPr lang="en-GB" sz="1000" b="1" kern="12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сентябре 2014 года СМСФО выпустил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«Ежегодные усовершенствования МСФО, период 2012-2014</a:t>
                      </a:r>
                      <a:r>
                        <a:rPr lang="ru-RU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гг.»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которые включают</a:t>
                      </a:r>
                      <a:r>
                        <a:rPr sz="1000" dirty="0"/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к четырем стандартам: МСФО (IFRS) 5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«Внеоборотные активы, предназначенные для продажи, и прекращаемая деятельность», МСФО (IFRS) 7 «Финансовые инструменты: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раскрытие информации», МСФО (IAS) 19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«Вознаграждения работникам»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 МСФО (IAS) 34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«Промежуточная финансовая отчетность»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 </a:t>
                      </a:r>
                    </a:p>
                    <a:p>
                      <a:endParaRPr lang="ru-RU" sz="10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направлены скорее на разъяснение, нежели на изменение существующих требований.  Были внесены следующие поправки: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(IFRS) 5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«Внеоборотные активы, предназначенные для продажи, и прекращенная деятельность»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с целью добавления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руководства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 МСФО (IFRS) 5 для случаев, в которых организация реклассифицирует актив из категории предназначенных для продажи в категорию предназначенных для распределения собственникам и наоборот, и для случаев, когда прекращается учет активов, предназначенных для распределения собственникам.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(IFRS)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«Финансовые инструменты: раскрытие информации»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– с целью предоставления дополнительных инструкций для разъяснения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того, означает ли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наличие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договор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обслуживание продолжающееся участие в переданном активе для целей определения необходимого раскрытия информации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 также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 целью разъяснения применимости поправок к МСФО (IFRS) 7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раскрыти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информации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взаимозачет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сокращенной промежуточной финансовой отчетности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(IAS) 19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«Вознаграждения работникам»</a:t>
                      </a:r>
                      <a:r>
                        <a:rPr lang="en-GB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 целью разъяснения того, что высококачественные корпоративные облигации, использ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уем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ые для определения ставки дисконтирования вознаграждений по окончании трудовой деятельности, должны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быть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той же валюте, что и вознаграждения, подлежащие выплате в будущем (таким образом, глубина рынка в отношении высококачественных корпоративных облигаций должна быть оценена на уровне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отдельной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валюты)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МСФО (IAS) 34 «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ромежуточн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финансов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отчетност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ь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 - с целью разъяснения значения «в друго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компоненте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промежуточно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финансово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» 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добавление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требования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перекрестных ссылк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ах.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действуют в отношении годовых периодов, начинающихся с 1 января 2016 года, с возможностью досрочного применения. 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828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9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9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9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9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34553" y="3033963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227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369332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«Инициатива в сфере раскрытия информации» (поправки к МСФО (IAS) 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13131"/>
                </a:solidFill>
              </a:rPr>
              <a:t>© 2016 Делойт. Все права защищены.</a:t>
            </a:r>
            <a:endParaRPr lang="ru-RU" dirty="0">
              <a:solidFill>
                <a:srgbClr val="31313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6A9CC4-23D1-4186-8A94-FD7E992BCC99}" type="slidenum">
              <a:rPr lang="en-US" smtClean="0">
                <a:solidFill>
                  <a:srgbClr val="313131"/>
                </a:solidFill>
              </a:rPr>
              <a:pPr/>
              <a:t>9</a:t>
            </a:fld>
            <a:endParaRPr lang="ru-RU" dirty="0">
              <a:solidFill>
                <a:srgbClr val="31313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70113" y="1052735"/>
          <a:ext cx="8384724" cy="47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143"/>
                <a:gridCol w="1878581"/>
              </a:tblGrid>
              <a:tr h="2016225">
                <a:tc rowSpan="2">
                  <a:txBody>
                    <a:bodyPr/>
                    <a:lstStyle/>
                    <a:p>
                      <a:pPr marL="0" marR="93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Краткое описание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декабре 2014 года СМСФО опубликовал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документ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«Инициатива в сфере раскрытия информации» (поправки к МСФО (IAS) 1).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Поправки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являются результатом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Инициативы в сфере раскрытия информации СМСФО, которая включает несколько небольших проектов по усовершенствованию требований к представлению и раскрытию информации в существующих стандартах.  Поправки направлены на разъяснение МСФО (IAS) 1 «Представление финансовой отчетности» с целью устранения очевидных недостатков для составителей, применяю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щих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свое суждение при представлении финансовых отчетов  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«Инициатива в сфере раскрытия информации» (поправки к МСФО (IAS) 1)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вносит следующие изменения:</a:t>
                      </a:r>
                    </a:p>
                    <a:p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Существенность.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Поправки разъясняют, что (1) информация не должна быть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скрыта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путем агрегирования или путем представления несущественной информации, (2) существенность рассматривается применительно ко всем компонентам финансовой отчетности, и (3) даже если стандарт требует конкретного раскрытия, необходимо учитывать его существенность.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Отчет о финансовом положении и отчет о прибылях и убытках и прочем совокупном доходе.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(1) включают разъяснение в отношении того, что список статей отчетности, который должен быть представлен в данн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финансов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может быть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детализирован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или агрегирован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зависимости от ситуации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а также предусматривают дополнительные инструкции по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представлению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промежуточны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итогов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данн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ах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 (2) разъясняют, что доля организации в ПСД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ассоциированн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ых организаций или совместных предприятий, учитываемых метод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ом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долевого участия, должна быть представлена в совокупности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единой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стать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ей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отчетности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исходя из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того, будет ли она реклассифицирована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прибыль или убыток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послед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ствии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Примечания.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содержат дополнительные примеры возможных способов представления примечаний для разъяснения того, что при определении порядка представления примечаний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должны рассматриваться понятность и сопоставимость и для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иллю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страции того, что примечания не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обязаны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быть представлены в порядке, перечисленном в пункте 114 МСФО (IAS) 1. СМСФО также исключил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руководство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 примеры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отношении определения значительных учетных политик, которые воспринимались как вероятно не имеющие пользы.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4"/>
                          </a:solidFill>
                        </a:rPr>
                        <a:t>Дата вступления в силу</a:t>
                      </a:r>
                    </a:p>
                    <a:p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Поправки вступают в силу в отношении годовых периодов, начинающихся 1 января 2016 года или после этой даты. Допускается досрочное применение. Не требуется раскрытия информации о применении поправок.  </a:t>
                      </a:r>
                    </a:p>
                  </a:txBody>
                  <a:tcPr marL="108000" marR="108000" marT="72000" marB="72000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276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endParaRPr lang="ru-RU" sz="10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Более подробную информацию вы можете найти на нашем веб-сайте IAS Plus, </a:t>
                      </a:r>
                      <a:r>
                        <a:rPr lang="en-GB" sz="1000" b="1" dirty="0" err="1" smtClean="0">
                          <a:solidFill>
                            <a:schemeClr val="accent1"/>
                          </a:solidFill>
                        </a:rPr>
                        <a:t>нажав</a:t>
                      </a:r>
                      <a:r>
                        <a:rPr lang="en-GB" sz="10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000" b="1" baseline="0" dirty="0" err="1" smtClean="0">
                          <a:solidFill>
                            <a:schemeClr val="accent1"/>
                          </a:solidFill>
                          <a:hlinkClick r:id="rId2"/>
                        </a:rPr>
                        <a:t>здесь</a:t>
                      </a:r>
                      <a:endParaRPr lang="ru-RU" sz="1000" b="1" baseline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108000" marR="108000"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reeform 25"/>
          <p:cNvSpPr>
            <a:spLocks noChangeAspect="1" noEditPoints="1"/>
          </p:cNvSpPr>
          <p:nvPr/>
        </p:nvSpPr>
        <p:spPr bwMode="auto">
          <a:xfrm>
            <a:off x="7596336" y="3610027"/>
            <a:ext cx="437443" cy="39503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8" y="0"/>
              </a:cxn>
              <a:cxn ang="0">
                <a:pos x="0" y="8"/>
              </a:cxn>
              <a:cxn ang="0">
                <a:pos x="0" y="57"/>
              </a:cxn>
              <a:cxn ang="0">
                <a:pos x="8" y="65"/>
              </a:cxn>
              <a:cxn ang="0">
                <a:pos x="25" y="65"/>
              </a:cxn>
              <a:cxn ang="0">
                <a:pos x="25" y="57"/>
              </a:cxn>
              <a:cxn ang="0">
                <a:pos x="8" y="57"/>
              </a:cxn>
              <a:cxn ang="0">
                <a:pos x="8" y="19"/>
              </a:cxn>
              <a:cxn ang="0">
                <a:pos x="74" y="19"/>
              </a:cxn>
              <a:cxn ang="0">
                <a:pos x="74" y="57"/>
              </a:cxn>
              <a:cxn ang="0">
                <a:pos x="57" y="57"/>
              </a:cxn>
              <a:cxn ang="0">
                <a:pos x="57" y="65"/>
              </a:cxn>
              <a:cxn ang="0">
                <a:pos x="74" y="65"/>
              </a:cxn>
              <a:cxn ang="0">
                <a:pos x="82" y="57"/>
              </a:cxn>
              <a:cxn ang="0">
                <a:pos x="82" y="8"/>
              </a:cxn>
              <a:cxn ang="0">
                <a:pos x="74" y="0"/>
              </a:cxn>
              <a:cxn ang="0">
                <a:pos x="11" y="13"/>
              </a:cxn>
              <a:cxn ang="0">
                <a:pos x="8" y="10"/>
              </a:cxn>
              <a:cxn ang="0">
                <a:pos x="11" y="7"/>
              </a:cxn>
              <a:cxn ang="0">
                <a:pos x="14" y="10"/>
              </a:cxn>
              <a:cxn ang="0">
                <a:pos x="11" y="13"/>
              </a:cxn>
              <a:cxn ang="0">
                <a:pos x="19" y="13"/>
              </a:cxn>
              <a:cxn ang="0">
                <a:pos x="16" y="10"/>
              </a:cxn>
              <a:cxn ang="0">
                <a:pos x="19" y="7"/>
              </a:cxn>
              <a:cxn ang="0">
                <a:pos x="22" y="10"/>
              </a:cxn>
              <a:cxn ang="0">
                <a:pos x="19" y="13"/>
              </a:cxn>
              <a:cxn ang="0">
                <a:pos x="74" y="13"/>
              </a:cxn>
              <a:cxn ang="0">
                <a:pos x="25" y="13"/>
              </a:cxn>
              <a:cxn ang="0">
                <a:pos x="25" y="8"/>
              </a:cxn>
              <a:cxn ang="0">
                <a:pos x="74" y="8"/>
              </a:cxn>
              <a:cxn ang="0">
                <a:pos x="74" y="13"/>
              </a:cxn>
              <a:cxn ang="0">
                <a:pos x="41" y="29"/>
              </a:cxn>
              <a:cxn ang="0">
                <a:pos x="21" y="49"/>
              </a:cxn>
              <a:cxn ang="0">
                <a:pos x="33" y="49"/>
              </a:cxn>
              <a:cxn ang="0">
                <a:pos x="33" y="74"/>
              </a:cxn>
              <a:cxn ang="0">
                <a:pos x="48" y="74"/>
              </a:cxn>
              <a:cxn ang="0">
                <a:pos x="48" y="49"/>
              </a:cxn>
              <a:cxn ang="0">
                <a:pos x="61" y="49"/>
              </a:cxn>
              <a:cxn ang="0">
                <a:pos x="41" y="29"/>
              </a:cxn>
            </a:cxnLst>
            <a:rect l="0" t="0" r="r" b="b"/>
            <a:pathLst>
              <a:path w="82" h="74">
                <a:moveTo>
                  <a:pt x="74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2"/>
                  <a:pt x="4" y="65"/>
                  <a:pt x="8" y="65"/>
                </a:cubicBezTo>
                <a:cubicBezTo>
                  <a:pt x="25" y="65"/>
                  <a:pt x="25" y="65"/>
                  <a:pt x="25" y="65"/>
                </a:cubicBezTo>
                <a:cubicBezTo>
                  <a:pt x="25" y="57"/>
                  <a:pt x="25" y="57"/>
                  <a:pt x="25" y="57"/>
                </a:cubicBezTo>
                <a:cubicBezTo>
                  <a:pt x="8" y="57"/>
                  <a:pt x="8" y="57"/>
                  <a:pt x="8" y="57"/>
                </a:cubicBezTo>
                <a:cubicBezTo>
                  <a:pt x="8" y="19"/>
                  <a:pt x="8" y="19"/>
                  <a:pt x="8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57"/>
                  <a:pt x="74" y="57"/>
                  <a:pt x="74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7" y="65"/>
                  <a:pt x="57" y="65"/>
                  <a:pt x="57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8" y="65"/>
                  <a:pt x="82" y="62"/>
                  <a:pt x="82" y="57"/>
                </a:cubicBezTo>
                <a:cubicBezTo>
                  <a:pt x="82" y="8"/>
                  <a:pt x="82" y="8"/>
                  <a:pt x="82" y="8"/>
                </a:cubicBezTo>
                <a:cubicBezTo>
                  <a:pt x="82" y="4"/>
                  <a:pt x="78" y="0"/>
                  <a:pt x="74" y="0"/>
                </a:cubicBezTo>
                <a:close/>
                <a:moveTo>
                  <a:pt x="11" y="13"/>
                </a:moveTo>
                <a:cubicBezTo>
                  <a:pt x="9" y="13"/>
                  <a:pt x="8" y="12"/>
                  <a:pt x="8" y="10"/>
                </a:cubicBezTo>
                <a:cubicBezTo>
                  <a:pt x="8" y="9"/>
                  <a:pt x="9" y="7"/>
                  <a:pt x="11" y="7"/>
                </a:cubicBezTo>
                <a:cubicBezTo>
                  <a:pt x="12" y="7"/>
                  <a:pt x="14" y="9"/>
                  <a:pt x="14" y="10"/>
                </a:cubicBezTo>
                <a:cubicBezTo>
                  <a:pt x="14" y="12"/>
                  <a:pt x="12" y="13"/>
                  <a:pt x="11" y="13"/>
                </a:cubicBezTo>
                <a:close/>
                <a:moveTo>
                  <a:pt x="19" y="13"/>
                </a:moveTo>
                <a:cubicBezTo>
                  <a:pt x="17" y="13"/>
                  <a:pt x="16" y="12"/>
                  <a:pt x="16" y="10"/>
                </a:cubicBezTo>
                <a:cubicBezTo>
                  <a:pt x="16" y="9"/>
                  <a:pt x="17" y="7"/>
                  <a:pt x="19" y="7"/>
                </a:cubicBezTo>
                <a:cubicBezTo>
                  <a:pt x="21" y="7"/>
                  <a:pt x="22" y="9"/>
                  <a:pt x="22" y="10"/>
                </a:cubicBezTo>
                <a:cubicBezTo>
                  <a:pt x="22" y="12"/>
                  <a:pt x="21" y="13"/>
                  <a:pt x="19" y="13"/>
                </a:cubicBezTo>
                <a:close/>
                <a:moveTo>
                  <a:pt x="74" y="13"/>
                </a:moveTo>
                <a:cubicBezTo>
                  <a:pt x="25" y="13"/>
                  <a:pt x="25" y="13"/>
                  <a:pt x="25" y="13"/>
                </a:cubicBezTo>
                <a:cubicBezTo>
                  <a:pt x="25" y="8"/>
                  <a:pt x="25" y="8"/>
                  <a:pt x="25" y="8"/>
                </a:cubicBezTo>
                <a:cubicBezTo>
                  <a:pt x="74" y="8"/>
                  <a:pt x="74" y="8"/>
                  <a:pt x="74" y="8"/>
                </a:cubicBezTo>
                <a:lnTo>
                  <a:pt x="74" y="13"/>
                </a:lnTo>
                <a:close/>
                <a:moveTo>
                  <a:pt x="41" y="29"/>
                </a:moveTo>
                <a:cubicBezTo>
                  <a:pt x="21" y="49"/>
                  <a:pt x="21" y="49"/>
                  <a:pt x="21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74"/>
                  <a:pt x="33" y="74"/>
                  <a:pt x="33" y="74"/>
                </a:cubicBezTo>
                <a:cubicBezTo>
                  <a:pt x="48" y="74"/>
                  <a:pt x="48" y="74"/>
                  <a:pt x="48" y="74"/>
                </a:cubicBezTo>
                <a:cubicBezTo>
                  <a:pt x="48" y="49"/>
                  <a:pt x="48" y="49"/>
                  <a:pt x="48" y="49"/>
                </a:cubicBezTo>
                <a:cubicBezTo>
                  <a:pt x="61" y="49"/>
                  <a:pt x="61" y="49"/>
                  <a:pt x="61" y="49"/>
                </a:cubicBezTo>
                <a:lnTo>
                  <a:pt x="41" y="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272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">
  <a:themeElements>
    <a:clrScheme name="Custom 98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BDD203"/>
      </a:accent6>
      <a:hlink>
        <a:srgbClr val="00A1DE"/>
      </a:hlink>
      <a:folHlink>
        <a:srgbClr val="72C7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12159</TotalTime>
  <Words>10594</Words>
  <Application>Microsoft Office PowerPoint</Application>
  <PresentationFormat>On-screen Show (4:3)</PresentationFormat>
  <Paragraphs>610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Frutiger Next Pro</vt:lpstr>
      <vt:lpstr>Open Sans</vt:lpstr>
      <vt:lpstr>Symbol</vt:lpstr>
      <vt:lpstr>Times New Roman</vt:lpstr>
      <vt:lpstr>1_Theme1</vt:lpstr>
      <vt:lpstr>Новое в МСФО</vt:lpstr>
      <vt:lpstr>МСФО</vt:lpstr>
      <vt:lpstr>«Учет приобретений долей участия в совместных операциях» (поправки к МСФО (IFRS) 11)</vt:lpstr>
      <vt:lpstr>«Разъяснение допустимых методов амортизации» (поправки к МСФО (IAS) 16 и МСФО (IAS) 38)</vt:lpstr>
      <vt:lpstr>«Сельское хозяйство: плодовые культуры» (поправки к МСФО (IAS) 16 и МСФО (IAS) 41)</vt:lpstr>
      <vt:lpstr>«Метод долевого участия в отдельной финансовой отчетности» (поправки к МСФО (IAS) 27)</vt:lpstr>
      <vt:lpstr>«Инвестиционные организации: применение исключения из требования о консолидации» (поправки к МСФО (IFRS) 10, МСФО (IFRS) 12 и МСФО (IAS) 28)</vt:lpstr>
      <vt:lpstr>«Ежегодные усовершенствования МСФО, период 2012 - 2014 гг.»</vt:lpstr>
      <vt:lpstr>«Инициатива в сфере раскрытия информации» (поправки к МСФО (IAS) 1)</vt:lpstr>
      <vt:lpstr>МСФО (IFRS) 14 «Счета отложенных тарифных разниц»</vt:lpstr>
      <vt:lpstr>МСФО</vt:lpstr>
      <vt:lpstr>МСФО (IFRS) 9 «Финансовые инструменты» </vt:lpstr>
      <vt:lpstr>МСФО (IFRS) 9 «Финансовые инструменты»  (Этап 1: Классификация и оценка)</vt:lpstr>
      <vt:lpstr>МСФО (IFRS) 9 «Финансовые инструменты» (Этап 2: Обесценение)</vt:lpstr>
      <vt:lpstr>МСФО (IFRS) 9 «Финансовые инструменты» (Этап 3: Учет хеджирования)</vt:lpstr>
      <vt:lpstr>МСФО (IFRS) 15 «Выручка по договорам с покупателями»</vt:lpstr>
      <vt:lpstr>МСФО (IFRS) 15 «Выручка по договорам с покупателями»</vt:lpstr>
      <vt:lpstr>МСФО (IFRS) 15 – Разъяснения</vt:lpstr>
      <vt:lpstr>МСФО (IFRS) 16 «Аренда»</vt:lpstr>
      <vt:lpstr>МСФО (IFRS) 16 «Аренда» </vt:lpstr>
      <vt:lpstr>МСФО (IFRS) 16 «Аренда»  </vt:lpstr>
      <vt:lpstr>МСФО (IFRS) 16 «Аренда»  </vt:lpstr>
      <vt:lpstr>«Признание отложенных налоговых активов в отношении нереализованных убытков» (поправки к МСФО (IAS) 12)</vt:lpstr>
      <vt:lpstr>«Инициатива в сфере раскрытия информации»  (поправки к МСФО (IAS) 7)</vt:lpstr>
      <vt:lpstr>«Классификация и оценка операций по выплатам, основанным на акциях» (поправки к МСФО (IFRS) 2)</vt:lpstr>
      <vt:lpstr>«Продажа или взнос активов в сделках между инвестором и его ассоциированной организацией или совместным предприятием» (поправки к МСФО (IFRS) 10/ МСФО (IAS) 28)</vt:lpstr>
      <vt:lpstr>МСФО</vt:lpstr>
      <vt:lpstr>ED/2015/1 «Классификация обязательств» (предлагаемые поправки к МСФО (IAS) 1)</vt:lpstr>
      <vt:lpstr>ED/2015/3 «Концептуальные основы финансовой отчетности»</vt:lpstr>
      <vt:lpstr>ED/2015/4 «Обновление ссылок на концептуальные основы»</vt:lpstr>
      <vt:lpstr>ED/2015/5 «Переоценка в результате изменения, сокращения или погашения обязательств по программе / Право на возврат средств из программы c установленными выплатами» (предлагаемые поправки к МСФО (IAS) 19 и КРМФО (IFRIC) 14)</vt:lpstr>
      <vt:lpstr>DI 2015/1 «Учет неопределенности в отношении налога на прибыль»</vt:lpstr>
      <vt:lpstr>DI 2015/2 «Операции в иностранной валюте и предоплата возмещения»</vt:lpstr>
      <vt:lpstr>ED 2015/8 «Практическое руководство МСФО - Применение существенности в финансовой отчетности» </vt:lpstr>
      <vt:lpstr>ED 2015/9 «Перевод в категорию «инвестиционная недвижимость» или из нее» (предлагаемая поправка к МСФО (IAS) 40)</vt:lpstr>
      <vt:lpstr>ED 2015/10 «Ежегодные усовершенствования МСФО, период 2014-2016 гг.»</vt:lpstr>
      <vt:lpstr>ED 2015/11 «Применение МСФО (IFRS) 9 «Финансовые инструменты» вместе с МСФО (IFRS) 4 «Договоры страхования»» (предлагаемые поправки к МСФО (IFRS) 4)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IFRIC 21 Levies</dc:title>
  <dc:creator>cpskinner</dc:creator>
  <cp:lastModifiedBy>Maria Proshina</cp:lastModifiedBy>
  <cp:revision>186</cp:revision>
  <dcterms:created xsi:type="dcterms:W3CDTF">2015-09-11T10:45:47Z</dcterms:created>
  <dcterms:modified xsi:type="dcterms:W3CDTF">2016-06-29T14:00:31Z</dcterms:modified>
</cp:coreProperties>
</file>